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3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790d81684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790d8168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58a545e7a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58a545e7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58a545e7a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58a545e7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58c2b22f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e58c2b22f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e58c2b22f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e58c2b22f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58a545e7a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e58a545e7a_2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58a545e7a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58a545e7a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58a545e7a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58a545e7a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REST API- the API has /events and /users routes </a:t>
            </a:r>
            <a:endParaRPr/>
          </a:p>
          <a:p>
            <a:pPr marL="0" lvl="0" indent="0" algn="l" rtl="0">
              <a:spcBef>
                <a:spcPts val="0"/>
              </a:spcBef>
              <a:spcAft>
                <a:spcPts val="0"/>
              </a:spcAft>
              <a:buClr>
                <a:schemeClr val="dk1"/>
              </a:buClr>
              <a:buSzPts val="1100"/>
              <a:buFont typeface="Arial"/>
              <a:buNone/>
            </a:pPr>
            <a:r>
              <a:rPr lang="en-GB"/>
              <a:t>Supported POST requests- The body of the request is passed to the lambda function</a:t>
            </a:r>
            <a:endParaRPr/>
          </a:p>
          <a:p>
            <a:pPr marL="0" lvl="0" indent="0" algn="l" rtl="0">
              <a:spcBef>
                <a:spcPts val="0"/>
              </a:spcBef>
              <a:spcAft>
                <a:spcPts val="0"/>
              </a:spcAft>
              <a:buClr>
                <a:schemeClr val="dk1"/>
              </a:buClr>
              <a:buSzPts val="1100"/>
              <a:buFont typeface="Arial"/>
              <a:buNone/>
            </a:pPr>
            <a:r>
              <a:rPr lang="en-GB"/>
              <a:t>CORS enabled- Since the API is able to return database information to the requester, CORS must be enabled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e58a545e7a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e58a545e7a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58a545e7a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e58a545e7a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e58a545e7a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e58a545e7a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58a545e7a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58a545e7a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58a545e7a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58a545e7a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e58a545e7a_2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e58a545e7a_2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58a545e7a_2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e58a545e7a_2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58f3f0370_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58f3f0370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e58f3f037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e58f3f037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e58f3f0370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e58f3f0370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58f3f0370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e58f3f037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58a545e7a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58a545e7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58c2b22fa_0_1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e58c2b22fa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58c2b22fa_0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58c2b22fa_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e58c2b22fa_0_1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e58c2b22fa_0_1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e58c2b22fa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e58c2b22fa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e58a545e7a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e58a545e7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58c2b22f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58c2b22f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e58c2b22f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e58c2b22f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58a545e7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58a545e7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GB" sz="1400">
                <a:solidFill>
                  <a:schemeClr val="dk1"/>
                </a:solidFill>
                <a:latin typeface="Lato"/>
                <a:ea typeface="Lato"/>
                <a:cs typeface="Lato"/>
                <a:sym typeface="Lato"/>
              </a:rPr>
              <a:t>Our web application is hosted by AWS Amplify. Amplify allows us to easily integrate with AWS Cognito (for user authentication) and AWS S3 (for avatar storage). To connect our web application to the database we set up an AWS API Gateway to receive requests and trigger a Lambda function which parses the request and completes the specified operation on the database.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Google Shape;153;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Google Shape;154;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6" name="Google Shape;1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7" name="Google Shape;157;p14">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Google Shape;166;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8" name="Google Shape;16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Google Shape;1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Google Shape;179;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latinumvolunteer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azrielb1/Platinum-Volunteers" TargetMode="External"/><Relationship Id="rId4" Type="http://schemas.openxmlformats.org/officeDocument/2006/relationships/hyperlink" Target="https://www.linkedin.com/in/lawrence-snow-059629203/"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reactrouter.com" TargetMode="External"/><Relationship Id="rId4" Type="http://schemas.openxmlformats.org/officeDocument/2006/relationships/hyperlink" Target="https://semantic-ui.com"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mailto:broberts@yahoo.com"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rielb1/Platinum-Volunteers.gi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docs.aws.amazon.com/apigateway/latest/developerguide/how-to-cors.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aws.amazon.com/AmazonECR/latest/userguide/docker-push-ecr-image.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docs.aws.amazon.com/AmazonECS/latest/developerguide/scheduling_tasks.html" TargetMode="External"/><Relationship Id="rId4" Type="http://schemas.openxmlformats.org/officeDocument/2006/relationships/hyperlink" Target="https://console.aws.amazon.com/ec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developers.google.com/maps/documentation/javascript/get-api-ke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rielb1/Platinum-Volunteers"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The Volunteer-CRM</a:t>
            </a:r>
            <a:endParaRPr/>
          </a:p>
        </p:txBody>
      </p:sp>
      <p:sp>
        <p:nvSpPr>
          <p:cNvPr id="195" name="Google Shape;195;p17"/>
          <p:cNvSpPr txBox="1">
            <a:spLocks noGrp="1"/>
          </p:cNvSpPr>
          <p:nvPr>
            <p:ph type="subTitle" idx="1"/>
          </p:nvPr>
        </p:nvSpPr>
        <p:spPr>
          <a:xfrm>
            <a:off x="4742275" y="3293700"/>
            <a:ext cx="3812400" cy="14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400" u="sng">
                <a:solidFill>
                  <a:schemeClr val="accent5"/>
                </a:solidFill>
                <a:hlinkClick r:id="rId3">
                  <a:extLst>
                    <a:ext uri="{A12FA001-AC4F-418D-AE19-62706E023703}">
                      <ahyp:hlinkClr xmlns:ahyp="http://schemas.microsoft.com/office/drawing/2018/hyperlinkcolor" val="tx"/>
                    </a:ext>
                  </a:extLst>
                </a:hlinkClick>
              </a:rPr>
              <a:t>https://www.platinumvolunteers.com/</a:t>
            </a:r>
            <a:endParaRPr sz="1400">
              <a:solidFill>
                <a:schemeClr val="accent5"/>
              </a:solidFill>
            </a:endParaRPr>
          </a:p>
          <a:p>
            <a:pPr marL="0" lvl="0" indent="0" algn="l" rtl="0">
              <a:lnSpc>
                <a:spcPct val="115000"/>
              </a:lnSpc>
              <a:spcBef>
                <a:spcPts val="1000"/>
              </a:spcBef>
              <a:spcAft>
                <a:spcPts val="0"/>
              </a:spcAft>
              <a:buNone/>
            </a:pPr>
            <a:r>
              <a:rPr lang="en-GB" sz="1400"/>
              <a:t>Produced by Azriel Bachrach, Arieh Chaikin, Isaac Gutt, Eli Levy, and </a:t>
            </a:r>
            <a:r>
              <a:rPr lang="en-GB" sz="1500">
                <a:uFill>
                  <a:noFill/>
                </a:uFill>
                <a:latin typeface="Source Sans Pro"/>
                <a:ea typeface="Source Sans Pro"/>
                <a:cs typeface="Source Sans Pro"/>
                <a:sym typeface="Source Sans Pro"/>
                <a:hlinkClick r:id="rId4"/>
              </a:rPr>
              <a:t>Lawrence Snow</a:t>
            </a:r>
            <a:endParaRPr sz="1400"/>
          </a:p>
          <a:p>
            <a:pPr marL="0" lvl="0" indent="0" algn="l" rtl="0">
              <a:lnSpc>
                <a:spcPct val="115000"/>
              </a:lnSpc>
              <a:spcBef>
                <a:spcPts val="1000"/>
              </a:spcBef>
              <a:spcAft>
                <a:spcPts val="0"/>
              </a:spcAft>
              <a:buNone/>
            </a:pPr>
            <a:r>
              <a:rPr lang="en-GB" sz="1400"/>
              <a:t>Mentor: Alex Porcelain</a:t>
            </a:r>
            <a:endParaRPr sz="1400"/>
          </a:p>
        </p:txBody>
      </p:sp>
      <p:sp>
        <p:nvSpPr>
          <p:cNvPr id="196" name="Google Shape;196;p17"/>
          <p:cNvSpPr txBox="1"/>
          <p:nvPr/>
        </p:nvSpPr>
        <p:spPr>
          <a:xfrm>
            <a:off x="131350" y="4647400"/>
            <a:ext cx="366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2"/>
                </a:solidFill>
                <a:latin typeface="Lato"/>
                <a:ea typeface="Lato"/>
                <a:cs typeface="Lato"/>
                <a:sym typeface="Lato"/>
              </a:rPr>
              <a:t>Github: </a:t>
            </a:r>
            <a:r>
              <a:rPr lang="en-GB" sz="1100" u="sng">
                <a:solidFill>
                  <a:schemeClr val="dk2"/>
                </a:solidFill>
                <a:latin typeface="Lato"/>
                <a:ea typeface="Lato"/>
                <a:cs typeface="Lato"/>
                <a:sym typeface="Lato"/>
                <a:hlinkClick r:id="rId5">
                  <a:extLst>
                    <a:ext uri="{A12FA001-AC4F-418D-AE19-62706E023703}">
                      <ahyp:hlinkClr xmlns:ahyp="http://schemas.microsoft.com/office/drawing/2018/hyperlinkcolor" val="tx"/>
                    </a:ext>
                  </a:extLst>
                </a:hlinkClick>
              </a:rPr>
              <a:t>https://github.com/azrielb1/Platinum-Volunteers</a:t>
            </a:r>
            <a:endParaRPr sz="1100">
              <a:solidFill>
                <a:schemeClr val="dk2"/>
              </a:solidFill>
              <a:latin typeface="Lato"/>
              <a:ea typeface="Lato"/>
              <a:cs typeface="Lato"/>
              <a:sym typeface="Lato"/>
            </a:endParaRPr>
          </a:p>
        </p:txBody>
      </p:sp>
      <p:sp>
        <p:nvSpPr>
          <p:cNvPr id="197" name="Google Shape;19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b="1"/>
              <a:t>1</a:t>
            </a:fld>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a:spLocks noGrp="1"/>
          </p:cNvSpPr>
          <p:nvPr>
            <p:ph type="body" idx="1"/>
          </p:nvPr>
        </p:nvSpPr>
        <p:spPr>
          <a:xfrm>
            <a:off x="612225" y="1649775"/>
            <a:ext cx="44034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Our web app is written in Javascript using the React library (</a:t>
            </a:r>
            <a:r>
              <a:rPr lang="en-GB" sz="1400" u="sng">
                <a:solidFill>
                  <a:schemeClr val="hlink"/>
                </a:solidFill>
                <a:hlinkClick r:id="rId3"/>
              </a:rPr>
              <a:t>https://reactjs.org</a:t>
            </a:r>
            <a:r>
              <a:rPr lang="en-GB" sz="1400"/>
              <a:t>) </a:t>
            </a:r>
            <a:endParaRPr sz="1400"/>
          </a:p>
          <a:p>
            <a:pPr marL="457200" lvl="0" indent="-317500" algn="l" rtl="0">
              <a:spcBef>
                <a:spcPts val="1000"/>
              </a:spcBef>
              <a:spcAft>
                <a:spcPts val="0"/>
              </a:spcAft>
              <a:buSzPts val="1400"/>
              <a:buChar char="●"/>
            </a:pPr>
            <a:r>
              <a:rPr lang="en-GB" sz="1400"/>
              <a:t>We used Semantic UI (</a:t>
            </a:r>
            <a:r>
              <a:rPr lang="en-GB" sz="1400" u="sng">
                <a:solidFill>
                  <a:schemeClr val="hlink"/>
                </a:solidFill>
                <a:hlinkClick r:id="rId4"/>
              </a:rPr>
              <a:t>https://semantic-ui.com</a:t>
            </a:r>
            <a:r>
              <a:rPr lang="en-GB" sz="1400"/>
              <a:t>) components to build the user interface</a:t>
            </a:r>
            <a:endParaRPr sz="1400"/>
          </a:p>
          <a:p>
            <a:pPr marL="457200" lvl="0" indent="-317500" algn="l" rtl="0">
              <a:spcBef>
                <a:spcPts val="1000"/>
              </a:spcBef>
              <a:spcAft>
                <a:spcPts val="0"/>
              </a:spcAft>
              <a:buSzPts val="1400"/>
              <a:buChar char="●"/>
            </a:pPr>
            <a:r>
              <a:rPr lang="en-GB" sz="1400"/>
              <a:t>A React router (</a:t>
            </a:r>
            <a:r>
              <a:rPr lang="en-GB" sz="1400" u="sng">
                <a:solidFill>
                  <a:schemeClr val="hlink"/>
                </a:solidFill>
                <a:hlinkClick r:id="rId5"/>
              </a:rPr>
              <a:t>https://reactrouter.com</a:t>
            </a:r>
            <a:r>
              <a:rPr lang="en-GB" sz="1400"/>
              <a:t>) was used to display different pages</a:t>
            </a:r>
            <a:endParaRPr sz="1400"/>
          </a:p>
          <a:p>
            <a:pPr marL="457200" lvl="0" indent="-317500" algn="l" rtl="0">
              <a:spcBef>
                <a:spcPts val="1000"/>
              </a:spcBef>
              <a:spcAft>
                <a:spcPts val="1000"/>
              </a:spcAft>
              <a:buSzPts val="1400"/>
              <a:buChar char="●"/>
            </a:pPr>
            <a:r>
              <a:rPr lang="en-GB" sz="1400"/>
              <a:t>React states were used to display dynamic content</a:t>
            </a:r>
            <a:endParaRPr sz="1400"/>
          </a:p>
        </p:txBody>
      </p:sp>
      <p:sp>
        <p:nvSpPr>
          <p:cNvPr id="288" name="Google Shape;28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
        <p:nvSpPr>
          <p:cNvPr id="289" name="Google Shape;289;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Application front end</a:t>
            </a:r>
            <a:endParaRPr sz="3000"/>
          </a:p>
        </p:txBody>
      </p:sp>
      <p:grpSp>
        <p:nvGrpSpPr>
          <p:cNvPr id="290" name="Google Shape;290;p27"/>
          <p:cNvGrpSpPr/>
          <p:nvPr/>
        </p:nvGrpSpPr>
        <p:grpSpPr>
          <a:xfrm>
            <a:off x="5266185" y="1649772"/>
            <a:ext cx="3461100" cy="2671532"/>
            <a:chOff x="3553042" y="1657806"/>
            <a:chExt cx="3461100" cy="2671532"/>
          </a:xfrm>
        </p:grpSpPr>
        <p:sp>
          <p:nvSpPr>
            <p:cNvPr id="291" name="Google Shape;291;p27"/>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9" name="Google Shape;299;p27"/>
          <p:cNvPicPr preferRelativeResize="0"/>
          <p:nvPr/>
        </p:nvPicPr>
        <p:blipFill rotWithShape="1">
          <a:blip r:embed="rId6">
            <a:alphaModFix/>
          </a:blip>
          <a:srcRect t="4412" b="4412"/>
          <a:stretch/>
        </p:blipFill>
        <p:spPr>
          <a:xfrm>
            <a:off x="5319328" y="1706981"/>
            <a:ext cx="3355200" cy="1911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1138825" y="146225"/>
            <a:ext cx="7762200" cy="914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3000"/>
              <a:t>Application Flow – User signup &amp; log in</a:t>
            </a:r>
            <a:endParaRPr sz="3000"/>
          </a:p>
        </p:txBody>
      </p:sp>
      <p:sp>
        <p:nvSpPr>
          <p:cNvPr id="305" name="Google Shape;305;p28"/>
          <p:cNvSpPr txBox="1"/>
          <p:nvPr/>
        </p:nvSpPr>
        <p:spPr>
          <a:xfrm>
            <a:off x="1293750" y="996450"/>
            <a:ext cx="7490100" cy="3977400"/>
          </a:xfrm>
          <a:prstGeom prst="rect">
            <a:avLst/>
          </a:prstGeom>
          <a:noFill/>
          <a:ln>
            <a:noFill/>
          </a:ln>
        </p:spPr>
        <p:txBody>
          <a:bodyPr spcFirstLastPara="1" wrap="square" lIns="91425" tIns="91425" rIns="91425" bIns="91425" anchor="t" anchorCtr="0">
            <a:normAutofit/>
          </a:bodyPr>
          <a:lstStyle/>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New users are asked to create an account with their email address and a password.</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They must also provide some additional information such as their name and date of birth.</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We collect the information a user enters in a react state</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We call Amplify authentication’s Auth.signUp() function and pass in the user data</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Amplify will email the user a confirmation code that they must enter to ensure user authentication.</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Amplify then adds the new user into the Amazon Cognito user pool</a:t>
            </a:r>
            <a:endParaRPr>
              <a:solidFill>
                <a:schemeClr val="lt1"/>
              </a:solidFill>
              <a:latin typeface="Lato"/>
              <a:ea typeface="Lato"/>
              <a:cs typeface="Lato"/>
              <a:sym typeface="Lato"/>
            </a:endParaRPr>
          </a:p>
          <a:p>
            <a:pPr marL="457200" lvl="0" indent="-317500" algn="l" rtl="0">
              <a:lnSpc>
                <a:spcPct val="115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We also create a new entry in a DynamoDB table of users in order to store additional user data</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Now that users have an account, they can log in with their email address and password.</a:t>
            </a:r>
            <a:endParaRPr>
              <a:solidFill>
                <a:schemeClr val="lt1"/>
              </a:solidFill>
              <a:latin typeface="Lato"/>
              <a:ea typeface="Lato"/>
              <a:cs typeface="Lato"/>
              <a:sym typeface="Lato"/>
            </a:endParaRPr>
          </a:p>
          <a:p>
            <a:pPr marL="457200" lvl="0" indent="-317500" algn="l" rtl="0">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We use Amplify authentication to handle login</a:t>
            </a:r>
            <a:endParaRPr>
              <a:solidFill>
                <a:schemeClr val="lt1"/>
              </a:solidFill>
              <a:latin typeface="Lato"/>
              <a:ea typeface="Lato"/>
              <a:cs typeface="Lato"/>
              <a:sym typeface="Lato"/>
            </a:endParaRPr>
          </a:p>
        </p:txBody>
      </p:sp>
      <p:sp>
        <p:nvSpPr>
          <p:cNvPr id="306" name="Google Shape;30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9"/>
          <p:cNvSpPr txBox="1">
            <a:spLocks noGrp="1"/>
          </p:cNvSpPr>
          <p:nvPr>
            <p:ph type="title"/>
          </p:nvPr>
        </p:nvSpPr>
        <p:spPr>
          <a:xfrm>
            <a:off x="1297500" y="393750"/>
            <a:ext cx="7038900" cy="77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Application Flow – Create event</a:t>
            </a:r>
            <a:endParaRPr sz="3000"/>
          </a:p>
        </p:txBody>
      </p:sp>
      <p:sp>
        <p:nvSpPr>
          <p:cNvPr id="312" name="Google Shape;312;p29"/>
          <p:cNvSpPr txBox="1"/>
          <p:nvPr/>
        </p:nvSpPr>
        <p:spPr>
          <a:xfrm>
            <a:off x="1297500" y="1172250"/>
            <a:ext cx="6573600" cy="3508500"/>
          </a:xfrm>
          <a:prstGeom prst="rect">
            <a:avLst/>
          </a:prstGeom>
          <a:noFill/>
          <a:ln>
            <a:noFill/>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Users have the ability to give their event a title, description, additional information, location, date, and tags</a:t>
            </a:r>
            <a:endParaRPr>
              <a:solidFill>
                <a:schemeClr val="lt1"/>
              </a:solidFill>
              <a:latin typeface="Lato"/>
              <a:ea typeface="Lato"/>
              <a:cs typeface="Lato"/>
              <a:sym typeface="Lato"/>
            </a:endParaRPr>
          </a:p>
          <a:p>
            <a:pPr marL="457200" lvl="0" indent="-317500" algn="l" rtl="0">
              <a:lnSpc>
                <a:spcPct val="115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Tags are used to categorize events for more efficient searching and suggesting of events</a:t>
            </a:r>
            <a:endParaRPr>
              <a:solidFill>
                <a:schemeClr val="lt1"/>
              </a:solidFill>
              <a:latin typeface="Lato"/>
              <a:ea typeface="Lato"/>
              <a:cs typeface="Lato"/>
              <a:sym typeface="Lato"/>
            </a:endParaRPr>
          </a:p>
          <a:p>
            <a:pPr marL="457200" lvl="0" indent="-317500" algn="l" rtl="0">
              <a:lnSpc>
                <a:spcPct val="115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When a user goes to post an event, they must enter the event information which we temporarily store in a react state</a:t>
            </a:r>
            <a:endParaRPr>
              <a:solidFill>
                <a:schemeClr val="lt1"/>
              </a:solidFill>
              <a:latin typeface="Lato"/>
              <a:ea typeface="Lato"/>
              <a:cs typeface="Lato"/>
              <a:sym typeface="Lato"/>
            </a:endParaRPr>
          </a:p>
          <a:p>
            <a:pPr marL="457200" lvl="0" indent="-317500" algn="l" rtl="0">
              <a:lnSpc>
                <a:spcPct val="115000"/>
              </a:lnSpc>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Once the user submits the event, we create an entry in the database for the event by calling the API gateway which passes the information to the Lambda function, which stores it in DynamoDB</a:t>
            </a:r>
            <a:endParaRPr>
              <a:solidFill>
                <a:schemeClr val="lt1"/>
              </a:solidFill>
              <a:latin typeface="Lato"/>
              <a:ea typeface="Lato"/>
              <a:cs typeface="Lato"/>
              <a:sym typeface="Lato"/>
            </a:endParaRPr>
          </a:p>
          <a:p>
            <a:pPr marL="457200" lvl="0" indent="-317500" algn="l" rtl="0">
              <a:lnSpc>
                <a:spcPct val="115000"/>
              </a:lnSpc>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When the event is first added to the database, it is flagged as “not approved.” From the admin panel, site administrators can approve or reject events.</a:t>
            </a:r>
            <a:endParaRPr>
              <a:solidFill>
                <a:schemeClr val="lt1"/>
              </a:solidFill>
              <a:latin typeface="Lato"/>
              <a:ea typeface="Lato"/>
              <a:cs typeface="Lato"/>
              <a:sym typeface="Lato"/>
            </a:endParaRPr>
          </a:p>
        </p:txBody>
      </p:sp>
      <p:sp>
        <p:nvSpPr>
          <p:cNvPr id="313" name="Google Shape;31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txBox="1">
            <a:spLocks noGrp="1"/>
          </p:cNvSpPr>
          <p:nvPr>
            <p:ph type="title"/>
          </p:nvPr>
        </p:nvSpPr>
        <p:spPr>
          <a:xfrm>
            <a:off x="1297500" y="393750"/>
            <a:ext cx="7327200" cy="778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3333"/>
              <a:t>Application Flow – Searching events</a:t>
            </a:r>
            <a:endParaRPr sz="3333"/>
          </a:p>
        </p:txBody>
      </p:sp>
      <p:sp>
        <p:nvSpPr>
          <p:cNvPr id="319" name="Google Shape;319;p30"/>
          <p:cNvSpPr txBox="1"/>
          <p:nvPr/>
        </p:nvSpPr>
        <p:spPr>
          <a:xfrm>
            <a:off x="1297500" y="1297900"/>
            <a:ext cx="6573600" cy="3500100"/>
          </a:xfrm>
          <a:prstGeom prst="rect">
            <a:avLst/>
          </a:prstGeom>
          <a:noFill/>
          <a:ln>
            <a:noFill/>
          </a:ln>
        </p:spPr>
        <p:txBody>
          <a:bodyPr spcFirstLastPara="1" wrap="square" lIns="91425" tIns="91425" rIns="91425" bIns="91425" anchor="t" anchorCtr="0">
            <a:normAutofit/>
          </a:bodyPr>
          <a:lstStyle/>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When a user opens the events page, a call is made to the API gateway which calls the Lambda function that retrieves and returns the approved events from the DynamoDB table</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The events are saved in a react state and displayed to the user</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The user has the option to sort the events by date, distance, or alphabetically</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Users can search events by keyword in addition to being able to filter events by their tags or distance</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Users also have the ability to view past events</a:t>
            </a:r>
            <a:endParaRPr>
              <a:solidFill>
                <a:schemeClr val="lt1"/>
              </a:solidFill>
              <a:latin typeface="Lato"/>
              <a:ea typeface="Lato"/>
              <a:cs typeface="Lato"/>
              <a:sym typeface="Lato"/>
            </a:endParaRPr>
          </a:p>
          <a:p>
            <a:pPr marL="457200" lvl="0" indent="-317500" algn="l" rtl="0">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When a user clicks on an event, they can view information about the event including the description, address (with a google map), weather, event organizer, as well as the names of other volunteers.</a:t>
            </a:r>
            <a:endParaRPr>
              <a:solidFill>
                <a:schemeClr val="lt1"/>
              </a:solidFill>
              <a:latin typeface="Lato"/>
              <a:ea typeface="Lato"/>
              <a:cs typeface="Lato"/>
              <a:sym typeface="Lato"/>
            </a:endParaRPr>
          </a:p>
        </p:txBody>
      </p:sp>
      <p:sp>
        <p:nvSpPr>
          <p:cNvPr id="320" name="Google Shape;32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1"/>
          <p:cNvSpPr txBox="1">
            <a:spLocks noGrp="1"/>
          </p:cNvSpPr>
          <p:nvPr>
            <p:ph type="title"/>
          </p:nvPr>
        </p:nvSpPr>
        <p:spPr>
          <a:xfrm>
            <a:off x="1213750" y="393750"/>
            <a:ext cx="7444500" cy="7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00"/>
              <a:t>Application Flow – Registering for events</a:t>
            </a:r>
            <a:endParaRPr sz="2800"/>
          </a:p>
        </p:txBody>
      </p:sp>
      <p:sp>
        <p:nvSpPr>
          <p:cNvPr id="326" name="Google Shape;326;p31"/>
          <p:cNvSpPr txBox="1"/>
          <p:nvPr/>
        </p:nvSpPr>
        <p:spPr>
          <a:xfrm>
            <a:off x="1297500" y="1071825"/>
            <a:ext cx="6573600" cy="3776400"/>
          </a:xfrm>
          <a:prstGeom prst="rect">
            <a:avLst/>
          </a:prstGeom>
          <a:noFill/>
          <a:ln>
            <a:noFill/>
          </a:ln>
        </p:spPr>
        <p:txBody>
          <a:bodyPr spcFirstLastPara="1" wrap="square" lIns="91425" tIns="91425" rIns="91425" bIns="91425" anchor="t" anchorCtr="0">
            <a:normAutofit/>
          </a:bodyPr>
          <a:lstStyle/>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When a user registers for an event, a call is made to the API Gateway which handles the joining of event</a:t>
            </a:r>
            <a:endParaRPr>
              <a:solidFill>
                <a:schemeClr val="lt1"/>
              </a:solidFill>
              <a:latin typeface="Lato"/>
              <a:ea typeface="Lato"/>
              <a:cs typeface="Lato"/>
              <a:sym typeface="Lato"/>
            </a:endParaRPr>
          </a:p>
          <a:p>
            <a:pPr marL="914400" lvl="1"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The user’s ID is added to the event’s list of participants in the event database</a:t>
            </a:r>
            <a:endParaRPr>
              <a:solidFill>
                <a:schemeClr val="lt1"/>
              </a:solidFill>
              <a:latin typeface="Lato"/>
              <a:ea typeface="Lato"/>
              <a:cs typeface="Lato"/>
              <a:sym typeface="Lato"/>
            </a:endParaRPr>
          </a:p>
          <a:p>
            <a:pPr marL="914400" lvl="1"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The event’s ID is added to the user’s list of upcoming events in the user database</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An additional API call is made to send an email to the user thanking them for joining the event and giving them the event information</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Char char="●"/>
            </a:pPr>
            <a:r>
              <a:rPr lang="en-GB">
                <a:solidFill>
                  <a:schemeClr val="lt1"/>
                </a:solidFill>
                <a:latin typeface="Lato"/>
                <a:ea typeface="Lato"/>
                <a:cs typeface="Lato"/>
                <a:sym typeface="Lato"/>
              </a:rPr>
              <a:t>Users can also unregister which calls the API Gateway to remove the user from the event participants and remove the event from the users upcoming events</a:t>
            </a:r>
            <a:endParaRPr>
              <a:solidFill>
                <a:schemeClr val="lt1"/>
              </a:solidFill>
              <a:latin typeface="Lato"/>
              <a:ea typeface="Lato"/>
              <a:cs typeface="Lato"/>
              <a:sym typeface="Lato"/>
            </a:endParaRPr>
          </a:p>
          <a:p>
            <a:pPr marL="457200" lvl="0" indent="-317500" algn="l" rtl="0">
              <a:spcBef>
                <a:spcPts val="1000"/>
              </a:spcBef>
              <a:spcAft>
                <a:spcPts val="1000"/>
              </a:spcAft>
              <a:buClr>
                <a:schemeClr val="lt1"/>
              </a:buClr>
              <a:buSzPts val="1400"/>
              <a:buFont typeface="Lato"/>
              <a:buChar char="●"/>
            </a:pPr>
            <a:r>
              <a:rPr lang="en-GB">
                <a:solidFill>
                  <a:schemeClr val="lt1"/>
                </a:solidFill>
                <a:latin typeface="Lato"/>
                <a:ea typeface="Lato"/>
                <a:cs typeface="Lato"/>
                <a:sym typeface="Lato"/>
              </a:rPr>
              <a:t>Users are assigned a unique ID for the event to generate a QR code that the event organizer is able to scan on the day of the event to check in volunteers</a:t>
            </a:r>
            <a:endParaRPr>
              <a:solidFill>
                <a:schemeClr val="lt1"/>
              </a:solidFill>
              <a:latin typeface="Lato"/>
              <a:ea typeface="Lato"/>
              <a:cs typeface="Lato"/>
              <a:sym typeface="Lato"/>
            </a:endParaRPr>
          </a:p>
        </p:txBody>
      </p:sp>
      <p:sp>
        <p:nvSpPr>
          <p:cNvPr id="327" name="Google Shape;32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3"/>
          <p:cNvSpPr txBox="1"/>
          <p:nvPr/>
        </p:nvSpPr>
        <p:spPr>
          <a:xfrm>
            <a:off x="653250" y="216275"/>
            <a:ext cx="7020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300">
                <a:solidFill>
                  <a:schemeClr val="lt1"/>
                </a:solidFill>
                <a:latin typeface="Montserrat"/>
                <a:ea typeface="Montserrat"/>
                <a:cs typeface="Montserrat"/>
                <a:sym typeface="Montserrat"/>
              </a:rPr>
              <a:t>Database Management</a:t>
            </a:r>
            <a:endParaRPr sz="3300">
              <a:solidFill>
                <a:schemeClr val="lt1"/>
              </a:solidFill>
              <a:latin typeface="Montserrat"/>
              <a:ea typeface="Montserrat"/>
              <a:cs typeface="Montserrat"/>
              <a:sym typeface="Montserrat"/>
            </a:endParaRPr>
          </a:p>
        </p:txBody>
      </p:sp>
      <p:pic>
        <p:nvPicPr>
          <p:cNvPr id="340" name="Google Shape;340;p33"/>
          <p:cNvPicPr preferRelativeResize="0"/>
          <p:nvPr/>
        </p:nvPicPr>
        <p:blipFill rotWithShape="1">
          <a:blip r:embed="rId3">
            <a:alphaModFix/>
          </a:blip>
          <a:srcRect r="24590" b="13247"/>
          <a:stretch/>
        </p:blipFill>
        <p:spPr>
          <a:xfrm>
            <a:off x="653250" y="1113250"/>
            <a:ext cx="4542098" cy="3869373"/>
          </a:xfrm>
          <a:prstGeom prst="rect">
            <a:avLst/>
          </a:prstGeom>
          <a:noFill/>
          <a:ln>
            <a:noFill/>
          </a:ln>
        </p:spPr>
      </p:pic>
      <p:sp>
        <p:nvSpPr>
          <p:cNvPr id="341" name="Google Shape;341;p33"/>
          <p:cNvSpPr/>
          <p:nvPr/>
        </p:nvSpPr>
        <p:spPr>
          <a:xfrm>
            <a:off x="2286000" y="2420175"/>
            <a:ext cx="2007300" cy="21912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title" idx="2"/>
          </p:nvPr>
        </p:nvSpPr>
        <p:spPr>
          <a:xfrm>
            <a:off x="1476600" y="452350"/>
            <a:ext cx="3201300" cy="80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400"/>
              <a:t>Data Flow</a:t>
            </a:r>
            <a:endParaRPr sz="3400"/>
          </a:p>
        </p:txBody>
      </p:sp>
      <p:sp>
        <p:nvSpPr>
          <p:cNvPr id="348" name="Google Shape;348;p34"/>
          <p:cNvSpPr txBox="1">
            <a:spLocks noGrp="1"/>
          </p:cNvSpPr>
          <p:nvPr>
            <p:ph type="body" idx="4294967295"/>
          </p:nvPr>
        </p:nvSpPr>
        <p:spPr>
          <a:xfrm>
            <a:off x="1182975" y="1424925"/>
            <a:ext cx="6159900" cy="1777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Data is written, read, updated, and deleted through a Lambda function that manages the database.</a:t>
            </a:r>
            <a:endParaRPr sz="1400"/>
          </a:p>
          <a:p>
            <a:pPr marL="457200" lvl="0" indent="-317500" algn="l" rtl="0">
              <a:spcBef>
                <a:spcPts val="1000"/>
              </a:spcBef>
              <a:spcAft>
                <a:spcPts val="1000"/>
              </a:spcAft>
              <a:buSzPts val="1400"/>
              <a:buChar char="●"/>
            </a:pPr>
            <a:r>
              <a:rPr lang="en-GB" sz="1400"/>
              <a:t>This Lambda function is accessed by the front and backend code through an API Gateway</a:t>
            </a:r>
            <a:endParaRPr sz="1400"/>
          </a:p>
        </p:txBody>
      </p:sp>
      <p:sp>
        <p:nvSpPr>
          <p:cNvPr id="349" name="Google Shape;349;p34"/>
          <p:cNvSpPr/>
          <p:nvPr/>
        </p:nvSpPr>
        <p:spPr>
          <a:xfrm>
            <a:off x="2140900" y="3806300"/>
            <a:ext cx="936900" cy="85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API Gateway</a:t>
            </a:r>
            <a:endParaRPr/>
          </a:p>
        </p:txBody>
      </p:sp>
      <p:sp>
        <p:nvSpPr>
          <p:cNvPr id="350" name="Google Shape;350;p34"/>
          <p:cNvSpPr/>
          <p:nvPr/>
        </p:nvSpPr>
        <p:spPr>
          <a:xfrm>
            <a:off x="3795025" y="3806300"/>
            <a:ext cx="1913100" cy="85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Lambda Function</a:t>
            </a:r>
            <a:endParaRPr/>
          </a:p>
        </p:txBody>
      </p:sp>
      <p:sp>
        <p:nvSpPr>
          <p:cNvPr id="351" name="Google Shape;351;p34"/>
          <p:cNvSpPr/>
          <p:nvPr/>
        </p:nvSpPr>
        <p:spPr>
          <a:xfrm>
            <a:off x="6298575" y="3806300"/>
            <a:ext cx="1259100" cy="85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Dynamo DB</a:t>
            </a:r>
            <a:endParaRPr/>
          </a:p>
        </p:txBody>
      </p:sp>
      <p:cxnSp>
        <p:nvCxnSpPr>
          <p:cNvPr id="352" name="Google Shape;352;p34"/>
          <p:cNvCxnSpPr/>
          <p:nvPr/>
        </p:nvCxnSpPr>
        <p:spPr>
          <a:xfrm rot="10800000" flipH="1">
            <a:off x="3077800" y="3934950"/>
            <a:ext cx="717300" cy="294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34"/>
          <p:cNvCxnSpPr/>
          <p:nvPr/>
        </p:nvCxnSpPr>
        <p:spPr>
          <a:xfrm rot="10800000" flipH="1">
            <a:off x="5732500" y="3962650"/>
            <a:ext cx="566100" cy="291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34"/>
          <p:cNvCxnSpPr/>
          <p:nvPr/>
        </p:nvCxnSpPr>
        <p:spPr>
          <a:xfrm>
            <a:off x="1106275" y="3991750"/>
            <a:ext cx="1005300" cy="0"/>
          </a:xfrm>
          <a:prstGeom prst="straightConnector1">
            <a:avLst/>
          </a:prstGeom>
          <a:noFill/>
          <a:ln w="9525" cap="flat" cmpd="sng">
            <a:solidFill>
              <a:schemeClr val="dk2"/>
            </a:solidFill>
            <a:prstDash val="solid"/>
            <a:round/>
            <a:headEnd type="none" w="med" len="med"/>
            <a:tailEnd type="triangle" w="med" len="med"/>
          </a:ln>
        </p:spPr>
      </p:cxnSp>
      <p:cxnSp>
        <p:nvCxnSpPr>
          <p:cNvPr id="355" name="Google Shape;355;p34"/>
          <p:cNvCxnSpPr/>
          <p:nvPr/>
        </p:nvCxnSpPr>
        <p:spPr>
          <a:xfrm rot="10800000">
            <a:off x="5722750" y="4509025"/>
            <a:ext cx="585600" cy="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34"/>
          <p:cNvCxnSpPr/>
          <p:nvPr/>
        </p:nvCxnSpPr>
        <p:spPr>
          <a:xfrm flipH="1">
            <a:off x="3107025" y="4509025"/>
            <a:ext cx="693000" cy="99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34"/>
          <p:cNvCxnSpPr/>
          <p:nvPr/>
        </p:nvCxnSpPr>
        <p:spPr>
          <a:xfrm flipH="1">
            <a:off x="1233050" y="4499275"/>
            <a:ext cx="907800" cy="29400"/>
          </a:xfrm>
          <a:prstGeom prst="straightConnector1">
            <a:avLst/>
          </a:prstGeom>
          <a:noFill/>
          <a:ln w="9525" cap="flat" cmpd="sng">
            <a:solidFill>
              <a:schemeClr val="dk2"/>
            </a:solidFill>
            <a:prstDash val="solid"/>
            <a:round/>
            <a:headEnd type="none" w="med" len="med"/>
            <a:tailEnd type="triangle" w="med" len="med"/>
          </a:ln>
        </p:spPr>
      </p:cxnSp>
      <p:sp>
        <p:nvSpPr>
          <p:cNvPr id="358" name="Google Shape;358;p34"/>
          <p:cNvSpPr txBox="1"/>
          <p:nvPr/>
        </p:nvSpPr>
        <p:spPr>
          <a:xfrm>
            <a:off x="1233050" y="3637750"/>
            <a:ext cx="780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latin typeface="Roboto"/>
                <a:ea typeface="Roboto"/>
                <a:cs typeface="Roboto"/>
                <a:sym typeface="Roboto"/>
              </a:rPr>
              <a:t>Request</a:t>
            </a:r>
            <a:endParaRPr sz="1100">
              <a:solidFill>
                <a:schemeClr val="dk1"/>
              </a:solidFill>
              <a:latin typeface="Roboto"/>
              <a:ea typeface="Roboto"/>
              <a:cs typeface="Roboto"/>
              <a:sym typeface="Roboto"/>
            </a:endParaRPr>
          </a:p>
        </p:txBody>
      </p:sp>
      <p:sp>
        <p:nvSpPr>
          <p:cNvPr id="359" name="Google Shape;359;p34"/>
          <p:cNvSpPr txBox="1"/>
          <p:nvPr/>
        </p:nvSpPr>
        <p:spPr>
          <a:xfrm>
            <a:off x="1233050" y="4252625"/>
            <a:ext cx="878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latin typeface="Roboto"/>
                <a:ea typeface="Roboto"/>
                <a:cs typeface="Roboto"/>
                <a:sym typeface="Roboto"/>
              </a:rPr>
              <a:t>Response</a:t>
            </a:r>
            <a:endParaRPr sz="1100">
              <a:solidFill>
                <a:schemeClr val="dk1"/>
              </a:solidFill>
              <a:latin typeface="Roboto"/>
              <a:ea typeface="Roboto"/>
              <a:cs typeface="Roboto"/>
              <a:sym typeface="Roboto"/>
            </a:endParaRPr>
          </a:p>
        </p:txBody>
      </p:sp>
      <p:sp>
        <p:nvSpPr>
          <p:cNvPr id="360" name="Google Shape;360;p34"/>
          <p:cNvSpPr/>
          <p:nvPr/>
        </p:nvSpPr>
        <p:spPr>
          <a:xfrm>
            <a:off x="452375" y="3890250"/>
            <a:ext cx="780600" cy="7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App</a:t>
            </a:r>
            <a:endParaRPr/>
          </a:p>
        </p:txBody>
      </p:sp>
      <p:sp>
        <p:nvSpPr>
          <p:cNvPr id="361" name="Google Shape;36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AWS API Gateway</a:t>
            </a:r>
            <a:endParaRPr sz="3000"/>
          </a:p>
        </p:txBody>
      </p:sp>
      <p:sp>
        <p:nvSpPr>
          <p:cNvPr id="367" name="Google Shape;367;p35"/>
          <p:cNvSpPr txBox="1">
            <a:spLocks noGrp="1"/>
          </p:cNvSpPr>
          <p:nvPr>
            <p:ph type="body" idx="1"/>
          </p:nvPr>
        </p:nvSpPr>
        <p:spPr>
          <a:xfrm>
            <a:off x="6164300" y="1489488"/>
            <a:ext cx="2886000" cy="32739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Clr>
                <a:schemeClr val="lt1"/>
              </a:buClr>
              <a:buSzPts val="1800"/>
              <a:buFont typeface="Montserrat"/>
              <a:buChar char="●"/>
            </a:pPr>
            <a:r>
              <a:rPr lang="en-GB" sz="1800">
                <a:latin typeface="Montserrat"/>
                <a:ea typeface="Montserrat"/>
                <a:cs typeface="Montserrat"/>
                <a:sym typeface="Montserrat"/>
              </a:rPr>
              <a:t>REST API with /events and /users</a:t>
            </a:r>
            <a:endParaRPr sz="1800">
              <a:latin typeface="Montserrat"/>
              <a:ea typeface="Montserrat"/>
              <a:cs typeface="Montserrat"/>
              <a:sym typeface="Montserrat"/>
            </a:endParaRPr>
          </a:p>
          <a:p>
            <a:pPr marL="457200" lvl="0" indent="-342900" algn="l" rtl="0">
              <a:lnSpc>
                <a:spcPct val="100000"/>
              </a:lnSpc>
              <a:spcBef>
                <a:spcPts val="1000"/>
              </a:spcBef>
              <a:spcAft>
                <a:spcPts val="0"/>
              </a:spcAft>
              <a:buClr>
                <a:schemeClr val="lt1"/>
              </a:buClr>
              <a:buSzPts val="1800"/>
              <a:buFont typeface="Montserrat"/>
              <a:buChar char="●"/>
            </a:pPr>
            <a:r>
              <a:rPr lang="en-GB" sz="1800">
                <a:latin typeface="Montserrat"/>
                <a:ea typeface="Montserrat"/>
                <a:cs typeface="Montserrat"/>
                <a:sym typeface="Montserrat"/>
              </a:rPr>
              <a:t>Request body passed to AWS Lambda via POST</a:t>
            </a:r>
            <a:endParaRPr sz="1800">
              <a:latin typeface="Montserrat"/>
              <a:ea typeface="Montserrat"/>
              <a:cs typeface="Montserrat"/>
              <a:sym typeface="Montserrat"/>
            </a:endParaRPr>
          </a:p>
          <a:p>
            <a:pPr marL="457200" lvl="0" indent="-342900" algn="l" rtl="0">
              <a:lnSpc>
                <a:spcPct val="100000"/>
              </a:lnSpc>
              <a:spcBef>
                <a:spcPts val="1000"/>
              </a:spcBef>
              <a:spcAft>
                <a:spcPts val="1000"/>
              </a:spcAft>
              <a:buClr>
                <a:schemeClr val="lt1"/>
              </a:buClr>
              <a:buSzPts val="1800"/>
              <a:buFont typeface="Montserrat"/>
              <a:buChar char="●"/>
            </a:pPr>
            <a:r>
              <a:rPr lang="en-GB" sz="1800">
                <a:latin typeface="Montserrat"/>
                <a:ea typeface="Montserrat"/>
                <a:cs typeface="Montserrat"/>
                <a:sym typeface="Montserrat"/>
              </a:rPr>
              <a:t>CORS Enabled</a:t>
            </a:r>
            <a:endParaRPr sz="1500"/>
          </a:p>
        </p:txBody>
      </p:sp>
      <p:pic>
        <p:nvPicPr>
          <p:cNvPr id="368" name="Google Shape;368;p35"/>
          <p:cNvPicPr preferRelativeResize="0"/>
          <p:nvPr/>
        </p:nvPicPr>
        <p:blipFill>
          <a:blip r:embed="rId3">
            <a:alphaModFix/>
          </a:blip>
          <a:stretch>
            <a:fillRect/>
          </a:stretch>
        </p:blipFill>
        <p:spPr>
          <a:xfrm>
            <a:off x="416725" y="1460250"/>
            <a:ext cx="5747574" cy="3332370"/>
          </a:xfrm>
          <a:prstGeom prst="rect">
            <a:avLst/>
          </a:prstGeom>
          <a:noFill/>
          <a:ln>
            <a:noFill/>
          </a:ln>
        </p:spPr>
      </p:pic>
      <p:sp>
        <p:nvSpPr>
          <p:cNvPr id="369" name="Google Shape;369;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1236725" y="33297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AWS Lambda Function</a:t>
            </a:r>
            <a:endParaRPr sz="4000"/>
          </a:p>
        </p:txBody>
      </p:sp>
      <p:sp>
        <p:nvSpPr>
          <p:cNvPr id="375" name="Google Shape;375;p36"/>
          <p:cNvSpPr txBox="1">
            <a:spLocks noGrp="1"/>
          </p:cNvSpPr>
          <p:nvPr>
            <p:ph type="body" idx="1"/>
          </p:nvPr>
        </p:nvSpPr>
        <p:spPr>
          <a:xfrm>
            <a:off x="319675" y="1493600"/>
            <a:ext cx="3453300" cy="33006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Montserrat"/>
              <a:buChar char="●"/>
            </a:pPr>
            <a:r>
              <a:rPr lang="en-GB" sz="1400">
                <a:latin typeface="Montserrat"/>
                <a:ea typeface="Montserrat"/>
                <a:cs typeface="Montserrat"/>
                <a:sym typeface="Montserrat"/>
              </a:rPr>
              <a:t>Written in Node v12</a:t>
            </a:r>
            <a:endParaRPr sz="1400">
              <a:latin typeface="Montserrat"/>
              <a:ea typeface="Montserrat"/>
              <a:cs typeface="Montserrat"/>
              <a:sym typeface="Montserrat"/>
            </a:endParaRPr>
          </a:p>
          <a:p>
            <a:pPr marL="457200" lvl="0" indent="-317500" algn="l" rtl="0">
              <a:lnSpc>
                <a:spcPct val="115000"/>
              </a:lnSpc>
              <a:spcBef>
                <a:spcPts val="1000"/>
              </a:spcBef>
              <a:spcAft>
                <a:spcPts val="0"/>
              </a:spcAft>
              <a:buClr>
                <a:srgbClr val="000000"/>
              </a:buClr>
              <a:buSzPts val="1400"/>
              <a:buFont typeface="Montserrat"/>
              <a:buChar char="●"/>
            </a:pPr>
            <a:r>
              <a:rPr lang="en-GB" sz="1400">
                <a:latin typeface="Montserrat"/>
                <a:ea typeface="Montserrat"/>
                <a:cs typeface="Montserrat"/>
                <a:sym typeface="Montserrat"/>
              </a:rPr>
              <a:t>Triggered by the API Gateway</a:t>
            </a:r>
            <a:endParaRPr sz="1400">
              <a:latin typeface="Montserrat"/>
              <a:ea typeface="Montserrat"/>
              <a:cs typeface="Montserrat"/>
              <a:sym typeface="Montserrat"/>
            </a:endParaRPr>
          </a:p>
          <a:p>
            <a:pPr marL="457200" lvl="0" indent="-317500" algn="l" rtl="0">
              <a:lnSpc>
                <a:spcPct val="115000"/>
              </a:lnSpc>
              <a:spcBef>
                <a:spcPts val="1000"/>
              </a:spcBef>
              <a:spcAft>
                <a:spcPts val="0"/>
              </a:spcAft>
              <a:buClr>
                <a:schemeClr val="lt1"/>
              </a:buClr>
              <a:buSzPts val="1400"/>
              <a:buFont typeface="Montserrat"/>
              <a:buChar char="●"/>
            </a:pPr>
            <a:r>
              <a:rPr lang="en-GB" sz="1400">
                <a:latin typeface="Montserrat"/>
                <a:ea typeface="Montserrat"/>
                <a:cs typeface="Montserrat"/>
                <a:sym typeface="Montserrat"/>
              </a:rPr>
              <a:t>Parses the body of the POST request and completes the desired operations</a:t>
            </a:r>
            <a:endParaRPr sz="1400">
              <a:latin typeface="Montserrat"/>
              <a:ea typeface="Montserrat"/>
              <a:cs typeface="Montserrat"/>
              <a:sym typeface="Montserrat"/>
            </a:endParaRPr>
          </a:p>
          <a:p>
            <a:pPr marL="457200" lvl="0" indent="-317500" algn="l" rtl="0">
              <a:lnSpc>
                <a:spcPct val="115000"/>
              </a:lnSpc>
              <a:spcBef>
                <a:spcPts val="1000"/>
              </a:spcBef>
              <a:spcAft>
                <a:spcPts val="1000"/>
              </a:spcAft>
              <a:buClr>
                <a:schemeClr val="lt1"/>
              </a:buClr>
              <a:buSzPts val="1400"/>
              <a:buFont typeface="Montserrat"/>
              <a:buChar char="●"/>
            </a:pPr>
            <a:r>
              <a:rPr lang="en-GB" sz="1400">
                <a:latin typeface="Montserrat"/>
                <a:ea typeface="Montserrat"/>
                <a:cs typeface="Montserrat"/>
                <a:sym typeface="Montserrat"/>
              </a:rPr>
              <a:t>Originally it only supported CRUD operations. However, as the application evolved, more complex operations were added. For example: ➞</a:t>
            </a:r>
            <a:endParaRPr>
              <a:latin typeface="Montserrat"/>
              <a:ea typeface="Montserrat"/>
              <a:cs typeface="Montserrat"/>
              <a:sym typeface="Montserrat"/>
            </a:endParaRPr>
          </a:p>
        </p:txBody>
      </p:sp>
      <p:pic>
        <p:nvPicPr>
          <p:cNvPr id="376" name="Google Shape;376;p36"/>
          <p:cNvPicPr preferRelativeResize="0"/>
          <p:nvPr/>
        </p:nvPicPr>
        <p:blipFill>
          <a:blip r:embed="rId3">
            <a:alphaModFix/>
          </a:blip>
          <a:stretch>
            <a:fillRect/>
          </a:stretch>
        </p:blipFill>
        <p:spPr>
          <a:xfrm>
            <a:off x="3772975" y="1559250"/>
            <a:ext cx="5066226" cy="3356268"/>
          </a:xfrm>
          <a:prstGeom prst="rect">
            <a:avLst/>
          </a:prstGeom>
          <a:noFill/>
          <a:ln>
            <a:noFill/>
          </a:ln>
        </p:spPr>
      </p:pic>
      <p:sp>
        <p:nvSpPr>
          <p:cNvPr id="377" name="Google Shape;37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7"/>
          <p:cNvSpPr txBox="1">
            <a:spLocks noGrp="1"/>
          </p:cNvSpPr>
          <p:nvPr>
            <p:ph type="title"/>
          </p:nvPr>
        </p:nvSpPr>
        <p:spPr>
          <a:xfrm>
            <a:off x="1297500" y="393750"/>
            <a:ext cx="7038900" cy="79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a:t>Dynamo DB</a:t>
            </a:r>
            <a:endParaRPr sz="3300"/>
          </a:p>
        </p:txBody>
      </p:sp>
      <p:sp>
        <p:nvSpPr>
          <p:cNvPr id="383" name="Google Shape;383;p37"/>
          <p:cNvSpPr txBox="1">
            <a:spLocks noGrp="1"/>
          </p:cNvSpPr>
          <p:nvPr>
            <p:ph type="body" idx="1"/>
          </p:nvPr>
        </p:nvSpPr>
        <p:spPr>
          <a:xfrm>
            <a:off x="276075" y="1443575"/>
            <a:ext cx="3279300" cy="34422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Lato"/>
              <a:buChar char="●"/>
            </a:pPr>
            <a:r>
              <a:rPr lang="en-GB" sz="1400"/>
              <a:t>Three tables were used to manage app data- Users, Events, and Old Events</a:t>
            </a:r>
            <a:endParaRPr sz="1400"/>
          </a:p>
          <a:p>
            <a:pPr marL="457200" lvl="0" indent="-317500" algn="l" rtl="0">
              <a:lnSpc>
                <a:spcPct val="115000"/>
              </a:lnSpc>
              <a:spcBef>
                <a:spcPts val="1000"/>
              </a:spcBef>
              <a:spcAft>
                <a:spcPts val="1000"/>
              </a:spcAft>
              <a:buClr>
                <a:schemeClr val="lt1"/>
              </a:buClr>
              <a:buSzPts val="1400"/>
              <a:buFont typeface="Lato"/>
              <a:buChar char="●"/>
            </a:pPr>
            <a:r>
              <a:rPr lang="en-GB" sz="1400"/>
              <a:t>The access to these tables is restricted to the Lambda function which is responsible for the data management</a:t>
            </a:r>
            <a:endParaRPr sz="1400"/>
          </a:p>
        </p:txBody>
      </p:sp>
      <p:pic>
        <p:nvPicPr>
          <p:cNvPr id="384" name="Google Shape;384;p37"/>
          <p:cNvPicPr preferRelativeResize="0"/>
          <p:nvPr/>
        </p:nvPicPr>
        <p:blipFill>
          <a:blip r:embed="rId3">
            <a:alphaModFix/>
          </a:blip>
          <a:stretch>
            <a:fillRect/>
          </a:stretch>
        </p:blipFill>
        <p:spPr>
          <a:xfrm>
            <a:off x="3677100" y="1185150"/>
            <a:ext cx="5185144" cy="3653549"/>
          </a:xfrm>
          <a:prstGeom prst="rect">
            <a:avLst/>
          </a:prstGeom>
          <a:noFill/>
          <a:ln>
            <a:noFill/>
          </a:ln>
        </p:spPr>
      </p:pic>
      <p:sp>
        <p:nvSpPr>
          <p:cNvPr id="385" name="Google Shape;38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703700" y="370325"/>
            <a:ext cx="7038900" cy="48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Table of Contents</a:t>
            </a:r>
            <a:endParaRPr/>
          </a:p>
        </p:txBody>
      </p:sp>
      <p:sp>
        <p:nvSpPr>
          <p:cNvPr id="203" name="Google Shape;203;p18"/>
          <p:cNvSpPr txBox="1"/>
          <p:nvPr/>
        </p:nvSpPr>
        <p:spPr>
          <a:xfrm>
            <a:off x="762300" y="1043150"/>
            <a:ext cx="4565700" cy="2893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Intro (About Us)</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AutoNum type="arabicPeriod"/>
            </a:pPr>
            <a:r>
              <a:rPr lang="en-GB">
                <a:solidFill>
                  <a:schemeClr val="lt1"/>
                </a:solidFill>
                <a:latin typeface="Lato"/>
                <a:ea typeface="Lato"/>
                <a:cs typeface="Lato"/>
                <a:sym typeface="Lato"/>
              </a:rPr>
              <a:t>Overview of the product (what is a CRM and what does our website do)</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AutoNum type="arabicPeriod"/>
            </a:pPr>
            <a:r>
              <a:rPr lang="en-GB">
                <a:solidFill>
                  <a:schemeClr val="lt1"/>
                </a:solidFill>
                <a:latin typeface="Lato"/>
                <a:ea typeface="Lato"/>
                <a:cs typeface="Lato"/>
                <a:sym typeface="Lato"/>
              </a:rPr>
              <a:t>Overview of application architecture</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AutoNum type="arabicPeriod"/>
            </a:pPr>
            <a:r>
              <a:rPr lang="en-GB">
                <a:solidFill>
                  <a:schemeClr val="lt1"/>
                </a:solidFill>
                <a:latin typeface="Lato"/>
                <a:ea typeface="Lato"/>
                <a:cs typeface="Lato"/>
                <a:sym typeface="Lato"/>
              </a:rPr>
              <a:t>Application Flow - user sign up/login - create event</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AutoNum type="arabicPeriod"/>
            </a:pPr>
            <a:r>
              <a:rPr lang="en-GB">
                <a:solidFill>
                  <a:schemeClr val="lt1"/>
                </a:solidFill>
                <a:latin typeface="Lato"/>
                <a:ea typeface="Lato"/>
                <a:cs typeface="Lato"/>
                <a:sym typeface="Lato"/>
              </a:rPr>
              <a:t>Application Flow - additional features like paypal, admin panel, Google maps, qr codes</a:t>
            </a:r>
            <a:endParaRPr>
              <a:solidFill>
                <a:schemeClr val="lt1"/>
              </a:solidFill>
              <a:latin typeface="Lato"/>
              <a:ea typeface="Lato"/>
              <a:cs typeface="Lato"/>
              <a:sym typeface="Lato"/>
            </a:endParaRPr>
          </a:p>
          <a:p>
            <a:pPr marL="457200" lvl="0" indent="-317500" algn="l" rtl="0">
              <a:spcBef>
                <a:spcPts val="1000"/>
              </a:spcBef>
              <a:spcAft>
                <a:spcPts val="0"/>
              </a:spcAft>
              <a:buClr>
                <a:schemeClr val="lt1"/>
              </a:buClr>
              <a:buSzPts val="1400"/>
              <a:buFont typeface="Lato"/>
              <a:buAutoNum type="arabicPeriod"/>
            </a:pPr>
            <a:r>
              <a:rPr lang="en-GB">
                <a:solidFill>
                  <a:schemeClr val="lt1"/>
                </a:solidFill>
                <a:latin typeface="Lato"/>
                <a:ea typeface="Lato"/>
                <a:cs typeface="Lato"/>
                <a:sym typeface="Lato"/>
              </a:rPr>
              <a:t>How to build and deploy</a:t>
            </a:r>
            <a:endParaRPr>
              <a:solidFill>
                <a:schemeClr val="lt1"/>
              </a:solidFill>
              <a:latin typeface="Lato"/>
              <a:ea typeface="Lato"/>
              <a:cs typeface="Lato"/>
              <a:sym typeface="Lato"/>
            </a:endParaRPr>
          </a:p>
          <a:p>
            <a:pPr marL="457200" lvl="0" indent="-317500" algn="l" rtl="0">
              <a:spcBef>
                <a:spcPts val="1000"/>
              </a:spcBef>
              <a:spcAft>
                <a:spcPts val="1000"/>
              </a:spcAft>
              <a:buClr>
                <a:schemeClr val="lt1"/>
              </a:buClr>
              <a:buSzPts val="1400"/>
              <a:buFont typeface="Lato"/>
              <a:buAutoNum type="arabicPeriod"/>
            </a:pPr>
            <a:r>
              <a:rPr lang="en-GB">
                <a:solidFill>
                  <a:schemeClr val="lt1"/>
                </a:solidFill>
                <a:latin typeface="Lato"/>
                <a:ea typeface="Lato"/>
                <a:cs typeface="Lato"/>
                <a:sym typeface="Lato"/>
              </a:rPr>
              <a:t>Main takeaways/lessons learned</a:t>
            </a:r>
            <a:endParaRPr>
              <a:solidFill>
                <a:schemeClr val="lt1"/>
              </a:solidFill>
              <a:latin typeface="Lato"/>
              <a:ea typeface="Lato"/>
              <a:cs typeface="Lato"/>
              <a:sym typeface="Lato"/>
            </a:endParaRPr>
          </a:p>
        </p:txBody>
      </p:sp>
      <p:sp>
        <p:nvSpPr>
          <p:cNvPr id="204" name="Google Shape;20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8"/>
          <p:cNvSpPr txBox="1"/>
          <p:nvPr/>
        </p:nvSpPr>
        <p:spPr>
          <a:xfrm>
            <a:off x="146300" y="253750"/>
            <a:ext cx="7266000" cy="4733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"Item"</a:t>
            </a: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"id"</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"name"</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"Jimmy Smith"</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"email"</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"downsjoshua@hotmail.com"</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"phone"</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"7217881508"</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"upcomingEvents"</a:t>
            </a: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"L"</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"12400"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914400" lvl="0" indent="45720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"3695"</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"15500"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"pastEvents"</a:t>
            </a: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"L"</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"5790"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"5885"</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"6810"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"7565"</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"9730"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"bio"</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"Put able I police long class. Southern reflect attack music likely visit she time. Single per think unit military. But someone civil explain black seat. Son sit down offer."</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endParaRPr>
              <a:solidFill>
                <a:schemeClr val="lt1"/>
              </a:solidFill>
              <a:latin typeface="Roboto"/>
              <a:ea typeface="Roboto"/>
              <a:cs typeface="Roboto"/>
              <a:sym typeface="Roboto"/>
            </a:endParaRPr>
          </a:p>
        </p:txBody>
      </p:sp>
      <p:sp>
        <p:nvSpPr>
          <p:cNvPr id="391" name="Google Shape;391;p38"/>
          <p:cNvSpPr txBox="1"/>
          <p:nvPr/>
        </p:nvSpPr>
        <p:spPr>
          <a:xfrm>
            <a:off x="4521900" y="873725"/>
            <a:ext cx="4622100" cy="2185800"/>
          </a:xfrm>
          <a:prstGeom prst="rect">
            <a:avLst/>
          </a:prstGeom>
          <a:noFill/>
          <a:ln>
            <a:noFill/>
          </a:ln>
        </p:spPr>
        <p:txBody>
          <a:bodyPr spcFirstLastPara="1" wrap="square" lIns="91425" tIns="91425" rIns="91425" bIns="91425" anchor="t" anchorCtr="0">
            <a:spAutoFit/>
          </a:bodyPr>
          <a:lstStyle/>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ID- a unique string generated by AWS Cognito</a:t>
            </a:r>
            <a:endParaRPr sz="1300">
              <a:solidFill>
                <a:schemeClr val="dk1"/>
              </a:solidFill>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Name</a:t>
            </a:r>
            <a:endParaRPr sz="1300">
              <a:solidFill>
                <a:schemeClr val="dk1"/>
              </a:solidFill>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Email- To send reminders about their upcoming events</a:t>
            </a:r>
            <a:endParaRPr sz="1300">
              <a:solidFill>
                <a:schemeClr val="dk1"/>
              </a:solidFill>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Past Events- Past events that the user volunteered for</a:t>
            </a:r>
            <a:endParaRPr sz="1300">
              <a:solidFill>
                <a:schemeClr val="dk1"/>
              </a:solidFill>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Upcoming events- Future events that the user volunteered for</a:t>
            </a:r>
            <a:endParaRPr sz="1300">
              <a:solidFill>
                <a:schemeClr val="dk1"/>
              </a:solidFill>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Bio- The user can update the bio on their profile</a:t>
            </a:r>
            <a:endParaRPr sz="1300">
              <a:solidFill>
                <a:schemeClr val="dk1"/>
              </a:solidFill>
              <a:latin typeface="Roboto"/>
              <a:ea typeface="Roboto"/>
              <a:cs typeface="Roboto"/>
              <a:sym typeface="Roboto"/>
            </a:endParaRPr>
          </a:p>
          <a:p>
            <a:pPr marL="457200" lvl="0" indent="-311150" algn="l" rtl="0">
              <a:lnSpc>
                <a:spcPct val="100000"/>
              </a:lnSpc>
              <a:spcBef>
                <a:spcPts val="0"/>
              </a:spcBef>
              <a:spcAft>
                <a:spcPts val="0"/>
              </a:spcAft>
              <a:buClr>
                <a:schemeClr val="dk1"/>
              </a:buClr>
              <a:buSzPts val="1300"/>
              <a:buFont typeface="Roboto"/>
              <a:buChar char="●"/>
            </a:pPr>
            <a:r>
              <a:rPr lang="en-GB" sz="1300">
                <a:solidFill>
                  <a:schemeClr val="dk1"/>
                </a:solidFill>
                <a:latin typeface="Roboto"/>
                <a:ea typeface="Roboto"/>
                <a:cs typeface="Roboto"/>
                <a:sym typeface="Roboto"/>
              </a:rPr>
              <a:t>Phone- The user could set their phone number on their profile page</a:t>
            </a:r>
            <a:endParaRPr>
              <a:solidFill>
                <a:schemeClr val="dk1"/>
              </a:solidFill>
              <a:latin typeface="Lato"/>
              <a:ea typeface="Lato"/>
              <a:cs typeface="Lato"/>
              <a:sym typeface="Lato"/>
            </a:endParaRPr>
          </a:p>
        </p:txBody>
      </p:sp>
      <p:sp>
        <p:nvSpPr>
          <p:cNvPr id="392" name="Google Shape;392;p38"/>
          <p:cNvSpPr txBox="1"/>
          <p:nvPr/>
        </p:nvSpPr>
        <p:spPr>
          <a:xfrm>
            <a:off x="5045775" y="362050"/>
            <a:ext cx="2519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dk1"/>
                </a:solidFill>
                <a:latin typeface="Montserrat"/>
                <a:ea typeface="Montserrat"/>
                <a:cs typeface="Montserrat"/>
                <a:sym typeface="Montserrat"/>
              </a:rPr>
              <a:t>User Data</a:t>
            </a:r>
            <a:endParaRPr sz="2400">
              <a:solidFill>
                <a:schemeClr val="dk1"/>
              </a:solidFill>
              <a:latin typeface="Montserrat"/>
              <a:ea typeface="Montserrat"/>
              <a:cs typeface="Montserrat"/>
              <a:sym typeface="Montserrat"/>
            </a:endParaRPr>
          </a:p>
        </p:txBody>
      </p:sp>
      <p:sp>
        <p:nvSpPr>
          <p:cNvPr id="393" name="Google Shape;39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9"/>
          <p:cNvSpPr txBox="1"/>
          <p:nvPr/>
        </p:nvSpPr>
        <p:spPr>
          <a:xfrm>
            <a:off x="1792425" y="95550"/>
            <a:ext cx="7020600" cy="49524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"Item"</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"title"</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"Become a Mentor: Resilient Young Minds"</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"id"</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"N"</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"17555"</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"creator"</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"Terry Boyd"</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"creatorEmail"</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a:t>
            </a:r>
            <a:r>
              <a:rPr lang="en-GB" sz="1050" u="sng">
                <a:solidFill>
                  <a:schemeClr val="hlink"/>
                </a:solidFill>
                <a:latin typeface="Courier New"/>
                <a:ea typeface="Courier New"/>
                <a:cs typeface="Courier New"/>
                <a:sym typeface="Courier New"/>
                <a:hlinkClick r:id="rId3"/>
              </a:rPr>
              <a:t>broberts@yahoo.com</a:t>
            </a:r>
            <a:r>
              <a:rPr lang="en-GB" sz="1050">
                <a:solidFill>
                  <a:srgbClr val="CE9178"/>
                </a:solidFill>
                <a:latin typeface="Courier New"/>
                <a:ea typeface="Courier New"/>
                <a:cs typeface="Courier New"/>
                <a:sym typeface="Courier New"/>
              </a:rPr>
              <a:t>"</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"location"</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"595 Brown Dr.</a:t>
            </a:r>
            <a:r>
              <a:rPr lang="en-GB" sz="1050">
                <a:solidFill>
                  <a:srgbClr val="D7BA7D"/>
                </a:solidFill>
                <a:latin typeface="Courier New"/>
                <a:ea typeface="Courier New"/>
                <a:cs typeface="Courier New"/>
                <a:sym typeface="Courier New"/>
              </a:rPr>
              <a:t>\r\n</a:t>
            </a:r>
            <a:r>
              <a:rPr lang="en-GB" sz="1050">
                <a:solidFill>
                  <a:srgbClr val="CE9178"/>
                </a:solidFill>
                <a:latin typeface="Courier New"/>
                <a:ea typeface="Courier New"/>
                <a:cs typeface="Courier New"/>
                <a:sym typeface="Courier New"/>
              </a:rPr>
              <a:t>South Ozone Park, NY 11420"</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"date"</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"2021-12-18 02:27:32"</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"description"</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"Resilient Young Minds (RYM) Incorporated is a 501c3 non-profit organization in Brooklyn that aims to cultivate the minds of at risk youth into resilient ones. Throughout the mentoring year, which starts in September and ends in June, RYM works towards a goal of enhancing the ability of adolescents to achieve self-efficacy despite difficult or traumatic experiences. It is in RYM's mission to invest"</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"approved"</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"BOOL"</a:t>
            </a:r>
            <a:r>
              <a:rPr lang="en-GB" sz="1050">
                <a:solidFill>
                  <a:srgbClr val="D4D4D4"/>
                </a:solidFill>
                <a:latin typeface="Courier New"/>
                <a:ea typeface="Courier New"/>
                <a:cs typeface="Courier New"/>
                <a:sym typeface="Courier New"/>
              </a:rPr>
              <a:t>: </a:t>
            </a:r>
            <a:r>
              <a:rPr lang="en-GB" sz="1050">
                <a:solidFill>
                  <a:srgbClr val="569CD6"/>
                </a:solidFill>
                <a:latin typeface="Courier New"/>
                <a:ea typeface="Courier New"/>
                <a:cs typeface="Courier New"/>
                <a:sym typeface="Courier New"/>
              </a:rPr>
              <a:t>true</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"public"</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"BOOL"</a:t>
            </a:r>
            <a:r>
              <a:rPr lang="en-GB" sz="1050">
                <a:solidFill>
                  <a:srgbClr val="D4D4D4"/>
                </a:solidFill>
                <a:latin typeface="Courier New"/>
                <a:ea typeface="Courier New"/>
                <a:cs typeface="Courier New"/>
                <a:sym typeface="Courier New"/>
              </a:rPr>
              <a:t>: </a:t>
            </a:r>
            <a:r>
              <a:rPr lang="en-GB" sz="1050">
                <a:solidFill>
                  <a:srgbClr val="569CD6"/>
                </a:solidFill>
                <a:latin typeface="Courier New"/>
                <a:ea typeface="Courier New"/>
                <a:cs typeface="Courier New"/>
                <a:sym typeface="Courier New"/>
              </a:rPr>
              <a:t>true</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"tags"</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"L"</a:t>
            </a: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457200" lvl="0" indent="0" algn="l" rtl="0">
              <a:lnSpc>
                <a:spcPct val="135714"/>
              </a:lnSpc>
              <a:spcBef>
                <a:spcPts val="0"/>
              </a:spcBef>
              <a:spcAft>
                <a:spcPts val="0"/>
              </a:spcAft>
              <a:buNone/>
            </a:pPr>
            <a:r>
              <a:rPr lang="en-GB" sz="1050">
                <a:solidFill>
                  <a:srgbClr val="9CDCFE"/>
                </a:solidFill>
                <a:latin typeface="Courier New"/>
                <a:ea typeface="Courier New"/>
                <a:cs typeface="Courier New"/>
                <a:sym typeface="Courier New"/>
              </a:rPr>
              <a:t>"participants"</a:t>
            </a: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"L"</a:t>
            </a: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"222fdf74-2767-4b88-8623-3ad8a1d4b921"</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r>
              <a:rPr lang="en-GB" sz="1050">
                <a:solidFill>
                  <a:srgbClr val="9CDCFE"/>
                </a:solidFill>
                <a:latin typeface="Courier New"/>
                <a:ea typeface="Courier New"/>
                <a:cs typeface="Courier New"/>
                <a:sym typeface="Courier New"/>
              </a:rPr>
              <a:t>"S"</a:t>
            </a:r>
            <a:r>
              <a:rPr lang="en-GB" sz="1050">
                <a:solidFill>
                  <a:srgbClr val="D4D4D4"/>
                </a:solidFill>
                <a:latin typeface="Courier New"/>
                <a:ea typeface="Courier New"/>
                <a:cs typeface="Courier New"/>
                <a:sym typeface="Courier New"/>
              </a:rPr>
              <a:t>: </a:t>
            </a:r>
            <a:r>
              <a:rPr lang="en-GB" sz="1050">
                <a:solidFill>
                  <a:srgbClr val="CE9178"/>
                </a:solidFill>
                <a:latin typeface="Courier New"/>
                <a:ea typeface="Courier New"/>
                <a:cs typeface="Courier New"/>
                <a:sym typeface="Courier New"/>
              </a:rPr>
              <a:t>"4"</a:t>
            </a:r>
            <a:r>
              <a:rPr lang="en-GB" sz="1050">
                <a:solidFill>
                  <a:srgbClr val="D4D4D4"/>
                </a:solidFill>
                <a:latin typeface="Courier New"/>
                <a:ea typeface="Courier New"/>
                <a:cs typeface="Courier New"/>
                <a:sym typeface="Courier New"/>
              </a:rPr>
              <a:t>}</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a:solidFill>
                  <a:srgbClr val="D4D4D4"/>
                </a:solidFill>
                <a:latin typeface="Courier New"/>
                <a:ea typeface="Courier New"/>
                <a:cs typeface="Courier New"/>
                <a:sym typeface="Courier New"/>
              </a:rPr>
              <a:t>        } </a:t>
            </a:r>
            <a:endParaRPr>
              <a:solidFill>
                <a:schemeClr val="lt1"/>
              </a:solidFill>
              <a:latin typeface="Roboto"/>
              <a:ea typeface="Roboto"/>
              <a:cs typeface="Roboto"/>
              <a:sym typeface="Roboto"/>
            </a:endParaRPr>
          </a:p>
        </p:txBody>
      </p:sp>
      <p:sp>
        <p:nvSpPr>
          <p:cNvPr id="399" name="Google Shape;399;p39"/>
          <p:cNvSpPr txBox="1">
            <a:spLocks noGrp="1"/>
          </p:cNvSpPr>
          <p:nvPr>
            <p:ph type="title"/>
          </p:nvPr>
        </p:nvSpPr>
        <p:spPr>
          <a:xfrm>
            <a:off x="0" y="1824450"/>
            <a:ext cx="1964400" cy="74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Event Data</a:t>
            </a:r>
            <a:endParaRPr/>
          </a:p>
        </p:txBody>
      </p:sp>
      <p:sp>
        <p:nvSpPr>
          <p:cNvPr id="400" name="Google Shape;400;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0"/>
          <p:cNvSpPr txBox="1"/>
          <p:nvPr/>
        </p:nvSpPr>
        <p:spPr>
          <a:xfrm>
            <a:off x="647825" y="160975"/>
            <a:ext cx="7020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a:solidFill>
                  <a:schemeClr val="lt1"/>
                </a:solidFill>
                <a:latin typeface="Montserrat"/>
                <a:ea typeface="Montserrat"/>
                <a:cs typeface="Montserrat"/>
                <a:sym typeface="Montserrat"/>
              </a:rPr>
              <a:t>Microservices</a:t>
            </a:r>
            <a:endParaRPr sz="3600">
              <a:solidFill>
                <a:schemeClr val="lt1"/>
              </a:solidFill>
              <a:latin typeface="Montserrat"/>
              <a:ea typeface="Montserrat"/>
              <a:cs typeface="Montserrat"/>
              <a:sym typeface="Montserrat"/>
            </a:endParaRPr>
          </a:p>
        </p:txBody>
      </p:sp>
      <p:grpSp>
        <p:nvGrpSpPr>
          <p:cNvPr id="406" name="Google Shape;406;p40"/>
          <p:cNvGrpSpPr/>
          <p:nvPr/>
        </p:nvGrpSpPr>
        <p:grpSpPr>
          <a:xfrm>
            <a:off x="592651" y="971422"/>
            <a:ext cx="3979592" cy="3890917"/>
            <a:chOff x="1675550" y="1042100"/>
            <a:chExt cx="3667827" cy="3586099"/>
          </a:xfrm>
        </p:grpSpPr>
        <p:pic>
          <p:nvPicPr>
            <p:cNvPr id="407" name="Google Shape;407;p40"/>
            <p:cNvPicPr preferRelativeResize="0"/>
            <p:nvPr/>
          </p:nvPicPr>
          <p:blipFill rotWithShape="1">
            <a:blip r:embed="rId3">
              <a:alphaModFix/>
            </a:blip>
            <a:srcRect l="5919" t="1777" r="22764" b="7985"/>
            <a:stretch/>
          </p:blipFill>
          <p:spPr>
            <a:xfrm>
              <a:off x="1675550" y="1042100"/>
              <a:ext cx="3667827" cy="3586099"/>
            </a:xfrm>
            <a:prstGeom prst="rect">
              <a:avLst/>
            </a:prstGeom>
            <a:noFill/>
            <a:ln>
              <a:noFill/>
            </a:ln>
          </p:spPr>
        </p:pic>
        <p:sp>
          <p:nvSpPr>
            <p:cNvPr id="408" name="Google Shape;408;p40"/>
            <p:cNvSpPr/>
            <p:nvPr/>
          </p:nvSpPr>
          <p:spPr>
            <a:xfrm>
              <a:off x="4464725" y="1297525"/>
              <a:ext cx="715200" cy="32016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 name="Google Shape;409;p40"/>
          <p:cNvPicPr preferRelativeResize="0"/>
          <p:nvPr/>
        </p:nvPicPr>
        <p:blipFill>
          <a:blip r:embed="rId4">
            <a:alphaModFix/>
          </a:blip>
          <a:stretch>
            <a:fillRect/>
          </a:stretch>
        </p:blipFill>
        <p:spPr>
          <a:xfrm>
            <a:off x="5503500" y="1278775"/>
            <a:ext cx="3248675" cy="2970200"/>
          </a:xfrm>
          <a:prstGeom prst="rect">
            <a:avLst/>
          </a:prstGeom>
          <a:noFill/>
          <a:ln>
            <a:noFill/>
          </a:ln>
        </p:spPr>
      </p:pic>
      <p:sp>
        <p:nvSpPr>
          <p:cNvPr id="410" name="Google Shape;41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1"/>
          <p:cNvSpPr txBox="1">
            <a:spLocks noGrp="1"/>
          </p:cNvSpPr>
          <p:nvPr>
            <p:ph type="title"/>
          </p:nvPr>
        </p:nvSpPr>
        <p:spPr>
          <a:xfrm>
            <a:off x="475500" y="246450"/>
            <a:ext cx="8222100" cy="98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600"/>
              <a:t>Microservices</a:t>
            </a:r>
            <a:endParaRPr sz="3600"/>
          </a:p>
        </p:txBody>
      </p:sp>
      <p:sp>
        <p:nvSpPr>
          <p:cNvPr id="416" name="Google Shape;416;p41"/>
          <p:cNvSpPr txBox="1">
            <a:spLocks noGrp="1"/>
          </p:cNvSpPr>
          <p:nvPr>
            <p:ph type="body" idx="1"/>
          </p:nvPr>
        </p:nvSpPr>
        <p:spPr>
          <a:xfrm>
            <a:off x="475500" y="1474800"/>
            <a:ext cx="5702700" cy="1754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500"/>
              <a:t>Code for microservices was containerized with Docker, uploaded to AWS Elastic Container Registry (ECR), and run on an AWS Elastic Container Service (ECS) cluster every 6 hours</a:t>
            </a:r>
            <a:endParaRPr sz="1500"/>
          </a:p>
        </p:txBody>
      </p:sp>
      <p:sp>
        <p:nvSpPr>
          <p:cNvPr id="417" name="Google Shape;417;p41"/>
          <p:cNvSpPr/>
          <p:nvPr/>
        </p:nvSpPr>
        <p:spPr>
          <a:xfrm>
            <a:off x="546550" y="3132950"/>
            <a:ext cx="1405500" cy="140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ECR stores the docker images</a:t>
            </a:r>
            <a:endParaRPr/>
          </a:p>
        </p:txBody>
      </p:sp>
      <p:sp>
        <p:nvSpPr>
          <p:cNvPr id="418" name="Google Shape;418;p41"/>
          <p:cNvSpPr/>
          <p:nvPr/>
        </p:nvSpPr>
        <p:spPr>
          <a:xfrm>
            <a:off x="2479025" y="3415975"/>
            <a:ext cx="1668900" cy="82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Docker images used in an ECS task definition</a:t>
            </a:r>
            <a:endParaRPr/>
          </a:p>
        </p:txBody>
      </p:sp>
      <p:cxnSp>
        <p:nvCxnSpPr>
          <p:cNvPr id="419" name="Google Shape;419;p41"/>
          <p:cNvCxnSpPr>
            <a:stCxn id="417" idx="6"/>
            <a:endCxn id="418" idx="1"/>
          </p:cNvCxnSpPr>
          <p:nvPr/>
        </p:nvCxnSpPr>
        <p:spPr>
          <a:xfrm rot="10800000" flipH="1">
            <a:off x="1952050" y="3830600"/>
            <a:ext cx="527100" cy="5100"/>
          </a:xfrm>
          <a:prstGeom prst="straightConnector1">
            <a:avLst/>
          </a:prstGeom>
          <a:noFill/>
          <a:ln w="9525" cap="flat" cmpd="sng">
            <a:solidFill>
              <a:schemeClr val="dk2"/>
            </a:solidFill>
            <a:prstDash val="solid"/>
            <a:round/>
            <a:headEnd type="none" w="med" len="med"/>
            <a:tailEnd type="triangle" w="med" len="med"/>
          </a:ln>
        </p:spPr>
      </p:cxnSp>
      <p:sp>
        <p:nvSpPr>
          <p:cNvPr id="420" name="Google Shape;420;p41"/>
          <p:cNvSpPr/>
          <p:nvPr/>
        </p:nvSpPr>
        <p:spPr>
          <a:xfrm>
            <a:off x="5182550" y="3472675"/>
            <a:ext cx="2000700" cy="78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Task run on ECS cluster</a:t>
            </a:r>
            <a:endParaRPr/>
          </a:p>
        </p:txBody>
      </p:sp>
      <p:cxnSp>
        <p:nvCxnSpPr>
          <p:cNvPr id="421" name="Google Shape;421;p41"/>
          <p:cNvCxnSpPr>
            <a:stCxn id="418" idx="3"/>
            <a:endCxn id="420" idx="1"/>
          </p:cNvCxnSpPr>
          <p:nvPr/>
        </p:nvCxnSpPr>
        <p:spPr>
          <a:xfrm>
            <a:off x="4147925" y="3830725"/>
            <a:ext cx="1034700" cy="32400"/>
          </a:xfrm>
          <a:prstGeom prst="straightConnector1">
            <a:avLst/>
          </a:prstGeom>
          <a:noFill/>
          <a:ln w="9525" cap="flat" cmpd="sng">
            <a:solidFill>
              <a:schemeClr val="dk2"/>
            </a:solidFill>
            <a:prstDash val="solid"/>
            <a:round/>
            <a:headEnd type="none" w="med" len="med"/>
            <a:tailEnd type="triangle" w="med" len="med"/>
          </a:ln>
        </p:spPr>
      </p:cxnSp>
      <p:sp>
        <p:nvSpPr>
          <p:cNvPr id="422" name="Google Shape;422;p41"/>
          <p:cNvSpPr txBox="1"/>
          <p:nvPr/>
        </p:nvSpPr>
        <p:spPr>
          <a:xfrm>
            <a:off x="4147925" y="3493825"/>
            <a:ext cx="562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Every 6 hours</a:t>
            </a:r>
            <a:endParaRPr sz="1200">
              <a:solidFill>
                <a:schemeClr val="lt1"/>
              </a:solidFill>
              <a:latin typeface="Roboto"/>
              <a:ea typeface="Roboto"/>
              <a:cs typeface="Roboto"/>
              <a:sym typeface="Roboto"/>
            </a:endParaRPr>
          </a:p>
        </p:txBody>
      </p:sp>
      <p:sp>
        <p:nvSpPr>
          <p:cNvPr id="423" name="Google Shape;42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2"/>
          <p:cNvSpPr txBox="1">
            <a:spLocks noGrp="1"/>
          </p:cNvSpPr>
          <p:nvPr>
            <p:ph type="body" idx="1"/>
          </p:nvPr>
        </p:nvSpPr>
        <p:spPr>
          <a:xfrm>
            <a:off x="1205075" y="1354850"/>
            <a:ext cx="7299600" cy="33675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GB" sz="2000">
                <a:latin typeface="Montserrat"/>
                <a:ea typeface="Montserrat"/>
                <a:cs typeface="Montserrat"/>
                <a:sym typeface="Montserrat"/>
              </a:rPr>
              <a:t>Microservice #1- Process Upcoming Events</a:t>
            </a:r>
            <a:endParaRPr sz="1400">
              <a:latin typeface="Montserrat"/>
              <a:ea typeface="Montserrat"/>
              <a:cs typeface="Montserrat"/>
              <a:sym typeface="Montserrat"/>
            </a:endParaRPr>
          </a:p>
          <a:p>
            <a:pPr marL="0" lvl="0" indent="0" algn="l" rtl="0">
              <a:lnSpc>
                <a:spcPct val="100000"/>
              </a:lnSpc>
              <a:spcBef>
                <a:spcPts val="1000"/>
              </a:spcBef>
              <a:spcAft>
                <a:spcPts val="0"/>
              </a:spcAft>
              <a:buNone/>
            </a:pPr>
            <a:r>
              <a:rPr lang="en-GB" sz="1400"/>
              <a:t>Function:</a:t>
            </a:r>
            <a:endParaRPr sz="1400"/>
          </a:p>
          <a:p>
            <a:pPr marL="457200" lvl="0" indent="-317500" algn="l" rtl="0">
              <a:lnSpc>
                <a:spcPct val="100000"/>
              </a:lnSpc>
              <a:spcBef>
                <a:spcPts val="0"/>
              </a:spcBef>
              <a:spcAft>
                <a:spcPts val="0"/>
              </a:spcAft>
              <a:buClr>
                <a:schemeClr val="lt1"/>
              </a:buClr>
              <a:buSzPts val="1400"/>
              <a:buFont typeface="Lato"/>
              <a:buChar char="●"/>
            </a:pPr>
            <a:r>
              <a:rPr lang="en-GB" sz="1400"/>
              <a:t>Iterate through all events in the upcoming events table</a:t>
            </a:r>
            <a:endParaRPr sz="1400"/>
          </a:p>
          <a:p>
            <a:pPr marL="457200" lvl="0" indent="-317500" algn="l" rtl="0">
              <a:lnSpc>
                <a:spcPct val="100000"/>
              </a:lnSpc>
              <a:spcBef>
                <a:spcPts val="0"/>
              </a:spcBef>
              <a:spcAft>
                <a:spcPts val="0"/>
              </a:spcAft>
              <a:buClr>
                <a:schemeClr val="lt1"/>
              </a:buClr>
              <a:buSzPts val="1400"/>
              <a:buFont typeface="Lato"/>
              <a:buChar char="●"/>
            </a:pPr>
            <a:r>
              <a:rPr lang="en-GB" sz="1400"/>
              <a:t>Remove events that have past and place them in the old events table</a:t>
            </a:r>
            <a:endParaRPr sz="1400"/>
          </a:p>
          <a:p>
            <a:pPr marL="457200" lvl="0" indent="-317500" algn="l" rtl="0">
              <a:lnSpc>
                <a:spcPct val="100000"/>
              </a:lnSpc>
              <a:spcBef>
                <a:spcPts val="0"/>
              </a:spcBef>
              <a:spcAft>
                <a:spcPts val="0"/>
              </a:spcAft>
              <a:buClr>
                <a:schemeClr val="lt1"/>
              </a:buClr>
              <a:buSzPts val="1400"/>
              <a:buFont typeface="Lato"/>
              <a:buChar char="●"/>
            </a:pPr>
            <a:r>
              <a:rPr lang="en-GB" sz="1400"/>
              <a:t>Send a reminder email to the participants of immanent events</a:t>
            </a:r>
            <a:endParaRPr sz="1400"/>
          </a:p>
          <a:p>
            <a:pPr marL="0" lvl="0" indent="0" algn="l" rtl="0">
              <a:lnSpc>
                <a:spcPct val="100000"/>
              </a:lnSpc>
              <a:spcBef>
                <a:spcPts val="1000"/>
              </a:spcBef>
              <a:spcAft>
                <a:spcPts val="0"/>
              </a:spcAft>
              <a:buNone/>
            </a:pPr>
            <a:endParaRPr sz="1400"/>
          </a:p>
          <a:p>
            <a:pPr marL="0" lvl="0" indent="0" algn="l" rtl="0">
              <a:lnSpc>
                <a:spcPct val="100000"/>
              </a:lnSpc>
              <a:spcBef>
                <a:spcPts val="1000"/>
              </a:spcBef>
              <a:spcAft>
                <a:spcPts val="0"/>
              </a:spcAft>
              <a:buNone/>
            </a:pPr>
            <a:r>
              <a:rPr lang="en-GB" sz="2000">
                <a:latin typeface="Montserrat"/>
                <a:ea typeface="Montserrat"/>
                <a:cs typeface="Montserrat"/>
                <a:sym typeface="Montserrat"/>
              </a:rPr>
              <a:t>Microservice #2- Suggest Events</a:t>
            </a:r>
            <a:endParaRPr sz="2000">
              <a:latin typeface="Montserrat"/>
              <a:ea typeface="Montserrat"/>
              <a:cs typeface="Montserrat"/>
              <a:sym typeface="Montserrat"/>
            </a:endParaRPr>
          </a:p>
          <a:p>
            <a:pPr marL="0" lvl="0" indent="0" algn="l" rtl="0">
              <a:lnSpc>
                <a:spcPct val="100000"/>
              </a:lnSpc>
              <a:spcBef>
                <a:spcPts val="1000"/>
              </a:spcBef>
              <a:spcAft>
                <a:spcPts val="0"/>
              </a:spcAft>
              <a:buNone/>
            </a:pPr>
            <a:r>
              <a:rPr lang="en-GB" sz="1400"/>
              <a:t>Function:</a:t>
            </a:r>
            <a:endParaRPr sz="1400"/>
          </a:p>
          <a:p>
            <a:pPr marL="457200" lvl="0" indent="-317500" algn="l" rtl="0">
              <a:lnSpc>
                <a:spcPct val="100000"/>
              </a:lnSpc>
              <a:spcBef>
                <a:spcPts val="0"/>
              </a:spcBef>
              <a:spcAft>
                <a:spcPts val="0"/>
              </a:spcAft>
              <a:buClr>
                <a:schemeClr val="lt1"/>
              </a:buClr>
              <a:buSzPts val="1400"/>
              <a:buFont typeface="Lato"/>
              <a:buChar char="●"/>
            </a:pPr>
            <a:r>
              <a:rPr lang="en-GB" sz="1400"/>
              <a:t>For each user, count up the number of times each event tag is found in their past events</a:t>
            </a:r>
            <a:endParaRPr sz="1400"/>
          </a:p>
          <a:p>
            <a:pPr marL="457200" lvl="0" indent="-317500" algn="l" rtl="0">
              <a:lnSpc>
                <a:spcPct val="100000"/>
              </a:lnSpc>
              <a:spcBef>
                <a:spcPts val="0"/>
              </a:spcBef>
              <a:spcAft>
                <a:spcPts val="0"/>
              </a:spcAft>
              <a:buClr>
                <a:schemeClr val="lt1"/>
              </a:buClr>
              <a:buSzPts val="1400"/>
              <a:buFont typeface="Lato"/>
              <a:buChar char="●"/>
            </a:pPr>
            <a:r>
              <a:rPr lang="en-GB" sz="1400"/>
              <a:t>Based on this data, rank upcoming events on how well they match this users preferences</a:t>
            </a:r>
            <a:endParaRPr sz="1400"/>
          </a:p>
          <a:p>
            <a:pPr marL="457200" lvl="0" indent="-317500" algn="l" rtl="0">
              <a:lnSpc>
                <a:spcPct val="100000"/>
              </a:lnSpc>
              <a:spcBef>
                <a:spcPts val="0"/>
              </a:spcBef>
              <a:spcAft>
                <a:spcPts val="0"/>
              </a:spcAft>
              <a:buClr>
                <a:schemeClr val="lt1"/>
              </a:buClr>
              <a:buSzPts val="1400"/>
              <a:buFont typeface="Lato"/>
              <a:buChar char="●"/>
            </a:pPr>
            <a:r>
              <a:rPr lang="en-GB" sz="1400"/>
              <a:t>Suggest the top four matches to the user</a:t>
            </a:r>
            <a:endParaRPr sz="2000">
              <a:latin typeface="Montserrat"/>
              <a:ea typeface="Montserrat"/>
              <a:cs typeface="Montserrat"/>
              <a:sym typeface="Montserrat"/>
            </a:endParaRPr>
          </a:p>
        </p:txBody>
      </p:sp>
      <p:sp>
        <p:nvSpPr>
          <p:cNvPr id="429" name="Google Shape;429;p42"/>
          <p:cNvSpPr txBox="1"/>
          <p:nvPr/>
        </p:nvSpPr>
        <p:spPr>
          <a:xfrm>
            <a:off x="1297500" y="208000"/>
            <a:ext cx="5951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Information:</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Code was built in Node js v12</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Containerized using Docker</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Pushed to AWS Elastic Container Registry</a:t>
            </a:r>
            <a:endParaRPr>
              <a:latin typeface="Lato"/>
              <a:ea typeface="Lato"/>
              <a:cs typeface="Lato"/>
              <a:sym typeface="Lato"/>
            </a:endParaRPr>
          </a:p>
        </p:txBody>
      </p:sp>
      <p:sp>
        <p:nvSpPr>
          <p:cNvPr id="430" name="Google Shape;430;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43"/>
          <p:cNvPicPr preferRelativeResize="0"/>
          <p:nvPr/>
        </p:nvPicPr>
        <p:blipFill>
          <a:blip r:embed="rId3">
            <a:alphaModFix/>
          </a:blip>
          <a:stretch>
            <a:fillRect/>
          </a:stretch>
        </p:blipFill>
        <p:spPr>
          <a:xfrm>
            <a:off x="855100" y="484450"/>
            <a:ext cx="7030927" cy="4174601"/>
          </a:xfrm>
          <a:prstGeom prst="rect">
            <a:avLst/>
          </a:prstGeom>
          <a:noFill/>
          <a:ln>
            <a:noFill/>
          </a:ln>
        </p:spPr>
      </p:pic>
      <p:sp>
        <p:nvSpPr>
          <p:cNvPr id="436" name="Google Shape;43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4"/>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a:t>Google maps Integration</a:t>
            </a:r>
            <a:endParaRPr sz="3000"/>
          </a:p>
        </p:txBody>
      </p:sp>
      <p:sp>
        <p:nvSpPr>
          <p:cNvPr id="442" name="Google Shape;442;p44"/>
          <p:cNvSpPr txBox="1">
            <a:spLocks noGrp="1"/>
          </p:cNvSpPr>
          <p:nvPr>
            <p:ph type="body" idx="4294967295"/>
          </p:nvPr>
        </p:nvSpPr>
        <p:spPr>
          <a:xfrm>
            <a:off x="534850" y="2148125"/>
            <a:ext cx="3956400" cy="26961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Char char="●"/>
            </a:pPr>
            <a:r>
              <a:rPr lang="en-GB" sz="1400"/>
              <a:t>We retrieve the latitude and longitude from the place the user entered using an API call to Google Geocode.</a:t>
            </a:r>
            <a:endParaRPr sz="1400"/>
          </a:p>
          <a:p>
            <a:pPr marL="457200" lvl="0" indent="-317500" algn="l" rtl="0">
              <a:lnSpc>
                <a:spcPct val="115000"/>
              </a:lnSpc>
              <a:spcBef>
                <a:spcPts val="1000"/>
              </a:spcBef>
              <a:spcAft>
                <a:spcPts val="1000"/>
              </a:spcAft>
              <a:buSzPts val="1400"/>
              <a:buChar char="●"/>
            </a:pPr>
            <a:r>
              <a:rPr lang="en-GB" sz="1400"/>
              <a:t>The latitude and longitude was then used to pull up a google map representing the location on the view events page using an api call to Google Maps.</a:t>
            </a:r>
            <a:endParaRPr sz="1400"/>
          </a:p>
        </p:txBody>
      </p:sp>
      <p:pic>
        <p:nvPicPr>
          <p:cNvPr id="443" name="Google Shape;443;p44"/>
          <p:cNvPicPr preferRelativeResize="0"/>
          <p:nvPr/>
        </p:nvPicPr>
        <p:blipFill rotWithShape="1">
          <a:blip r:embed="rId3">
            <a:alphaModFix/>
          </a:blip>
          <a:srcRect/>
          <a:stretch/>
        </p:blipFill>
        <p:spPr>
          <a:xfrm>
            <a:off x="5045775" y="245775"/>
            <a:ext cx="3685949" cy="4651949"/>
          </a:xfrm>
          <a:prstGeom prst="rect">
            <a:avLst/>
          </a:prstGeom>
          <a:noFill/>
          <a:ln>
            <a:noFill/>
          </a:ln>
        </p:spPr>
      </p:pic>
      <p:sp>
        <p:nvSpPr>
          <p:cNvPr id="444" name="Google Shape;44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5"/>
          <p:cNvSpPr txBox="1">
            <a:spLocks noGrp="1"/>
          </p:cNvSpPr>
          <p:nvPr>
            <p:ph type="title"/>
          </p:nvPr>
        </p:nvSpPr>
        <p:spPr>
          <a:xfrm>
            <a:off x="1228150" y="470775"/>
            <a:ext cx="5442900" cy="62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3000"/>
              <a:t>Weather Integration</a:t>
            </a:r>
            <a:endParaRPr sz="3000"/>
          </a:p>
        </p:txBody>
      </p:sp>
      <p:sp>
        <p:nvSpPr>
          <p:cNvPr id="450" name="Google Shape;450;p45"/>
          <p:cNvSpPr txBox="1">
            <a:spLocks noGrp="1"/>
          </p:cNvSpPr>
          <p:nvPr>
            <p:ph type="body" idx="1"/>
          </p:nvPr>
        </p:nvSpPr>
        <p:spPr>
          <a:xfrm>
            <a:off x="265225" y="1810775"/>
            <a:ext cx="3798900" cy="24159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SzPts val="1400"/>
              <a:buFont typeface="Roboto"/>
              <a:buChar char="●"/>
            </a:pPr>
            <a:r>
              <a:rPr lang="en-GB" sz="1400">
                <a:latin typeface="Roboto"/>
                <a:ea typeface="Roboto"/>
                <a:cs typeface="Roboto"/>
                <a:sym typeface="Roboto"/>
              </a:rPr>
              <a:t>We called the react open weather api to show the weather so the user will know what the weather will be like at the time of the event.</a:t>
            </a:r>
            <a:endParaRPr sz="1400">
              <a:latin typeface="Roboto"/>
              <a:ea typeface="Roboto"/>
              <a:cs typeface="Roboto"/>
              <a:sym typeface="Roboto"/>
            </a:endParaRPr>
          </a:p>
          <a:p>
            <a:pPr marL="457200" lvl="0" indent="-317500" algn="l" rtl="0">
              <a:lnSpc>
                <a:spcPct val="115000"/>
              </a:lnSpc>
              <a:spcBef>
                <a:spcPts val="1000"/>
              </a:spcBef>
              <a:spcAft>
                <a:spcPts val="1000"/>
              </a:spcAft>
              <a:buSzPts val="1400"/>
              <a:buFont typeface="Roboto"/>
              <a:buChar char="●"/>
            </a:pPr>
            <a:r>
              <a:rPr lang="en-GB" sz="1400">
                <a:latin typeface="Roboto"/>
                <a:ea typeface="Roboto"/>
                <a:cs typeface="Roboto"/>
                <a:sym typeface="Roboto"/>
              </a:rPr>
              <a:t>The weather forecast shows up on the view event page with all the other information about the event.</a:t>
            </a:r>
            <a:endParaRPr sz="1400">
              <a:latin typeface="Roboto"/>
              <a:ea typeface="Roboto"/>
              <a:cs typeface="Roboto"/>
              <a:sym typeface="Roboto"/>
            </a:endParaRPr>
          </a:p>
        </p:txBody>
      </p:sp>
      <p:grpSp>
        <p:nvGrpSpPr>
          <p:cNvPr id="451" name="Google Shape;451;p45"/>
          <p:cNvGrpSpPr/>
          <p:nvPr/>
        </p:nvGrpSpPr>
        <p:grpSpPr>
          <a:xfrm>
            <a:off x="4152203" y="1394410"/>
            <a:ext cx="4662102" cy="3404867"/>
            <a:chOff x="3553042" y="1657806"/>
            <a:chExt cx="3461100" cy="2671532"/>
          </a:xfrm>
        </p:grpSpPr>
        <p:sp>
          <p:nvSpPr>
            <p:cNvPr id="452" name="Google Shape;452;p4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0" name="Google Shape;460;p45"/>
          <p:cNvPicPr preferRelativeResize="0"/>
          <p:nvPr/>
        </p:nvPicPr>
        <p:blipFill rotWithShape="1">
          <a:blip r:embed="rId3">
            <a:alphaModFix/>
          </a:blip>
          <a:srcRect t="5910" b="5734"/>
          <a:stretch/>
        </p:blipFill>
        <p:spPr>
          <a:xfrm>
            <a:off x="4420650" y="1455975"/>
            <a:ext cx="4030050" cy="2468450"/>
          </a:xfrm>
          <a:prstGeom prst="rect">
            <a:avLst/>
          </a:prstGeom>
          <a:noFill/>
          <a:ln>
            <a:noFill/>
          </a:ln>
        </p:spPr>
      </p:pic>
      <p:sp>
        <p:nvSpPr>
          <p:cNvPr id="461" name="Google Shape;46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3000"/>
              <a:t>PayPal Integration</a:t>
            </a:r>
            <a:endParaRPr sz="3000"/>
          </a:p>
        </p:txBody>
      </p:sp>
      <p:sp>
        <p:nvSpPr>
          <p:cNvPr id="467" name="Google Shape;467;p46"/>
          <p:cNvSpPr txBox="1">
            <a:spLocks noGrp="1"/>
          </p:cNvSpPr>
          <p:nvPr>
            <p:ph type="body" idx="4294967295"/>
          </p:nvPr>
        </p:nvSpPr>
        <p:spPr>
          <a:xfrm>
            <a:off x="392875" y="1848825"/>
            <a:ext cx="3520200" cy="2958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We called the paypal api to give the user an option to donate to help raise money for events.</a:t>
            </a:r>
            <a:endParaRPr sz="1400"/>
          </a:p>
          <a:p>
            <a:pPr marL="457200" lvl="0" indent="-317500" algn="l" rtl="0">
              <a:spcBef>
                <a:spcPts val="1000"/>
              </a:spcBef>
              <a:spcAft>
                <a:spcPts val="1000"/>
              </a:spcAft>
              <a:buSzPts val="1400"/>
              <a:buChar char="●"/>
            </a:pPr>
            <a:r>
              <a:rPr lang="en-GB" sz="1400"/>
              <a:t>When the user donates the amount of money raised so far in the database gets updated</a:t>
            </a:r>
            <a:endParaRPr sz="1400"/>
          </a:p>
        </p:txBody>
      </p:sp>
      <p:pic>
        <p:nvPicPr>
          <p:cNvPr id="468" name="Google Shape;468;p46"/>
          <p:cNvPicPr preferRelativeResize="0"/>
          <p:nvPr/>
        </p:nvPicPr>
        <p:blipFill>
          <a:blip r:embed="rId3">
            <a:alphaModFix/>
          </a:blip>
          <a:stretch>
            <a:fillRect/>
          </a:stretch>
        </p:blipFill>
        <p:spPr>
          <a:xfrm>
            <a:off x="4608000" y="782800"/>
            <a:ext cx="4536001" cy="3965196"/>
          </a:xfrm>
          <a:prstGeom prst="rect">
            <a:avLst/>
          </a:prstGeom>
          <a:noFill/>
          <a:ln>
            <a:noFill/>
          </a:ln>
        </p:spPr>
      </p:pic>
      <p:sp>
        <p:nvSpPr>
          <p:cNvPr id="469" name="Google Shape;46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to Set Up the App</a:t>
            </a:r>
            <a:endParaRPr/>
          </a:p>
        </p:txBody>
      </p:sp>
      <p:sp>
        <p:nvSpPr>
          <p:cNvPr id="475" name="Google Shape;475;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You will need:</a:t>
            </a:r>
            <a:endParaRPr/>
          </a:p>
          <a:p>
            <a:pPr marL="457200" lvl="0" indent="-311150" algn="l" rtl="0">
              <a:spcBef>
                <a:spcPts val="1200"/>
              </a:spcBef>
              <a:spcAft>
                <a:spcPts val="0"/>
              </a:spcAft>
              <a:buSzPts val="1300"/>
              <a:buChar char="●"/>
            </a:pPr>
            <a:r>
              <a:rPr lang="en-GB"/>
              <a:t>An active AWS account</a:t>
            </a:r>
            <a:endParaRPr/>
          </a:p>
          <a:p>
            <a:pPr marL="457200" lvl="0" indent="-311150" algn="l" rtl="0">
              <a:spcBef>
                <a:spcPts val="0"/>
              </a:spcBef>
              <a:spcAft>
                <a:spcPts val="0"/>
              </a:spcAft>
              <a:buSzPts val="1300"/>
              <a:buChar char="●"/>
            </a:pPr>
            <a:r>
              <a:rPr lang="en-GB"/>
              <a:t>The AWS command line interface</a:t>
            </a:r>
            <a:endParaRPr/>
          </a:p>
          <a:p>
            <a:pPr marL="457200" lvl="0" indent="-311150" algn="l" rtl="0">
              <a:spcBef>
                <a:spcPts val="0"/>
              </a:spcBef>
              <a:spcAft>
                <a:spcPts val="0"/>
              </a:spcAft>
              <a:buSzPts val="1300"/>
              <a:buChar char="●"/>
            </a:pPr>
            <a:r>
              <a:rPr lang="en-GB"/>
              <a:t>NodeJS with NPM</a:t>
            </a:r>
            <a:endParaRPr/>
          </a:p>
          <a:p>
            <a:pPr marL="457200" lvl="0" indent="-311150" algn="l" rtl="0">
              <a:spcBef>
                <a:spcPts val="0"/>
              </a:spcBef>
              <a:spcAft>
                <a:spcPts val="0"/>
              </a:spcAft>
              <a:buSzPts val="1300"/>
              <a:buChar char="●"/>
            </a:pPr>
            <a:r>
              <a:rPr lang="en-GB"/>
              <a:t>AWS Amplify CLI (You can install this using NPM)</a:t>
            </a:r>
            <a:endParaRPr/>
          </a:p>
          <a:p>
            <a:pPr marL="457200" lvl="0" indent="-311150" algn="l" rtl="0">
              <a:spcBef>
                <a:spcPts val="0"/>
              </a:spcBef>
              <a:spcAft>
                <a:spcPts val="0"/>
              </a:spcAft>
              <a:buSzPts val="1300"/>
              <a:buChar char="●"/>
            </a:pPr>
            <a:r>
              <a:rPr lang="en-GB"/>
              <a:t>Docker</a:t>
            </a:r>
            <a:endParaRPr/>
          </a:p>
        </p:txBody>
      </p:sp>
      <p:sp>
        <p:nvSpPr>
          <p:cNvPr id="476" name="Google Shape;476;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100"/>
              <a:t>About Us</a:t>
            </a:r>
            <a:endParaRPr sz="3100"/>
          </a:p>
        </p:txBody>
      </p:sp>
      <p:sp>
        <p:nvSpPr>
          <p:cNvPr id="210" name="Google Shape;210;p19"/>
          <p:cNvSpPr txBox="1">
            <a:spLocks noGrp="1"/>
          </p:cNvSpPr>
          <p:nvPr>
            <p:ph type="body" idx="1"/>
          </p:nvPr>
        </p:nvSpPr>
        <p:spPr>
          <a:xfrm>
            <a:off x="854925" y="1389475"/>
            <a:ext cx="7820400" cy="292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We are a team of undergraduate students at Yeshiva University studying Computer Science. In the summer of 2021, we signed up to spend our summer working on a Customer Relationship Management Website. After a lot of research, we decided that a CRM to help volunteers find and sign up for events was the most useful app we could build. Our app includes advanced features in addition to basic functionality. We came into the project with no experience with app development or Amazon Web Services.</a:t>
            </a:r>
            <a:endParaRPr sz="1400"/>
          </a:p>
          <a:p>
            <a:pPr marL="0" lvl="0" indent="0" algn="l" rtl="0">
              <a:spcBef>
                <a:spcPts val="1200"/>
              </a:spcBef>
              <a:spcAft>
                <a:spcPts val="1200"/>
              </a:spcAft>
              <a:buNone/>
            </a:pPr>
            <a:r>
              <a:rPr lang="en-GB" sz="1400"/>
              <a:t>Our mentor, Alex Porcelain, is a lead security architect for Goldman Sachs. He has helped us face new challenges that we have never faced before and think in new ways. Because of the skills we have gained under Alex’s guidance,  we now feel confident that we are capable of building an app and using AWS on our own, even with technologies Alex has not specifically taught us.</a:t>
            </a:r>
            <a:endParaRPr sz="1400"/>
          </a:p>
        </p:txBody>
      </p:sp>
      <p:sp>
        <p:nvSpPr>
          <p:cNvPr id="211" name="Google Shape;21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to Set Up the App</a:t>
            </a:r>
            <a:endParaRPr/>
          </a:p>
        </p:txBody>
      </p:sp>
      <p:sp>
        <p:nvSpPr>
          <p:cNvPr id="482" name="Google Shape;482;p48"/>
          <p:cNvSpPr txBox="1">
            <a:spLocks noGrp="1"/>
          </p:cNvSpPr>
          <p:nvPr>
            <p:ph type="body" idx="1"/>
          </p:nvPr>
        </p:nvSpPr>
        <p:spPr>
          <a:xfrm>
            <a:off x="1297500" y="1177200"/>
            <a:ext cx="7038900" cy="3966300"/>
          </a:xfrm>
          <a:prstGeom prst="rect">
            <a:avLst/>
          </a:prstGeom>
        </p:spPr>
        <p:txBody>
          <a:bodyPr spcFirstLastPara="1" wrap="square" lIns="91425" tIns="91425" rIns="91425" bIns="91425" anchor="t" anchorCtr="0">
            <a:normAutofit fontScale="92500" lnSpcReduction="20000"/>
          </a:bodyPr>
          <a:lstStyle/>
          <a:p>
            <a:pPr marL="457200" lvl="0" indent="-304958" algn="l" rtl="0">
              <a:spcBef>
                <a:spcPts val="0"/>
              </a:spcBef>
              <a:spcAft>
                <a:spcPts val="0"/>
              </a:spcAft>
              <a:buSzPct val="100000"/>
              <a:buChar char="●"/>
            </a:pPr>
            <a:r>
              <a:rPr lang="en-GB"/>
              <a:t>Start by cloning the repository</a:t>
            </a:r>
            <a:endParaRPr/>
          </a:p>
          <a:p>
            <a:pPr marL="914400" lvl="1" indent="-299085" algn="l" rtl="0">
              <a:spcBef>
                <a:spcPts val="0"/>
              </a:spcBef>
              <a:spcAft>
                <a:spcPts val="0"/>
              </a:spcAft>
              <a:buSzPct val="120000"/>
              <a:buFont typeface="Arial"/>
              <a:buChar char="○"/>
            </a:pPr>
            <a:r>
              <a:rPr lang="en-GB" sz="1000">
                <a:latin typeface="Courier New"/>
                <a:ea typeface="Courier New"/>
                <a:cs typeface="Courier New"/>
                <a:sym typeface="Courier New"/>
              </a:rPr>
              <a:t>git clone </a:t>
            </a:r>
            <a:r>
              <a:rPr lang="en-GB" sz="1000" u="sng">
                <a:solidFill>
                  <a:schemeClr val="hlink"/>
                </a:solidFill>
                <a:latin typeface="Courier New"/>
                <a:ea typeface="Courier New"/>
                <a:cs typeface="Courier New"/>
                <a:sym typeface="Courier New"/>
                <a:hlinkClick r:id="rId3"/>
              </a:rPr>
              <a:t>https://github.com/azrielb1/Platinum-Volunteers.git</a:t>
            </a:r>
            <a:endParaRPr sz="1000">
              <a:latin typeface="Courier New"/>
              <a:ea typeface="Courier New"/>
              <a:cs typeface="Courier New"/>
              <a:sym typeface="Courier New"/>
            </a:endParaRPr>
          </a:p>
          <a:p>
            <a:pPr marL="457200" lvl="0" indent="-287337" algn="l" rtl="0">
              <a:spcBef>
                <a:spcPts val="0"/>
              </a:spcBef>
              <a:spcAft>
                <a:spcPts val="0"/>
              </a:spcAft>
              <a:buSzPct val="76923"/>
              <a:buFont typeface="Courier New"/>
              <a:buChar char="●"/>
            </a:pPr>
            <a:r>
              <a:rPr lang="en-GB"/>
              <a:t>Run cloudformation templates</a:t>
            </a:r>
            <a:endParaRPr/>
          </a:p>
          <a:p>
            <a:pPr marL="914400" lvl="1" indent="-299085" algn="l" rtl="0">
              <a:spcBef>
                <a:spcPts val="0"/>
              </a:spcBef>
              <a:spcAft>
                <a:spcPts val="0"/>
              </a:spcAft>
              <a:buSzPct val="120000"/>
              <a:buFont typeface="Arial"/>
              <a:buChar char="○"/>
            </a:pPr>
            <a:r>
              <a:rPr lang="en-GB" sz="1000">
                <a:latin typeface="Courier New"/>
                <a:ea typeface="Courier New"/>
                <a:cs typeface="Courier New"/>
                <a:sym typeface="Courier New"/>
              </a:rPr>
              <a:t>aws cloudformation create-stack --stack-name API-Lambda-DB --template-body file://./cloudformation/API-Lambda-DB/template.json --parameters ParameterKey=LambdaFuncName,ParameterValue=CRMLambda ParameterKey=UsersTableName,ParameterValue=CRMUsersTable ParameterKey=APIName,ParameterValue=CRMAPI ParameterKey=EnvironmentName,ParameterValue=Prod --capabilities CAPABILITY_IAM</a:t>
            </a:r>
            <a:endParaRPr sz="1000">
              <a:latin typeface="Courier New"/>
              <a:ea typeface="Courier New"/>
              <a:cs typeface="Courier New"/>
              <a:sym typeface="Courier New"/>
            </a:endParaRPr>
          </a:p>
          <a:p>
            <a:pPr marL="914400" lvl="1" indent="-299085" algn="l" rtl="0">
              <a:spcBef>
                <a:spcPts val="0"/>
              </a:spcBef>
              <a:spcAft>
                <a:spcPts val="0"/>
              </a:spcAft>
              <a:buSzPct val="120000"/>
              <a:buFont typeface="Arial"/>
              <a:buChar char="○"/>
            </a:pPr>
            <a:r>
              <a:rPr lang="en-GB" sz="1000">
                <a:latin typeface="Courier New"/>
                <a:ea typeface="Courier New"/>
                <a:cs typeface="Courier New"/>
                <a:sym typeface="Courier New"/>
              </a:rPr>
              <a:t>aws cloudformation create-stack --stack-name MicroServices --template-body file://./cloudformation/MicroServices/template.json</a:t>
            </a:r>
            <a:endParaRPr/>
          </a:p>
          <a:p>
            <a:pPr marL="457200" lvl="0" indent="-299085" algn="l" rtl="0">
              <a:spcBef>
                <a:spcPts val="0"/>
              </a:spcBef>
              <a:spcAft>
                <a:spcPts val="0"/>
              </a:spcAft>
              <a:buSzPct val="92307"/>
              <a:buFont typeface="Arial"/>
              <a:buChar char="●"/>
            </a:pPr>
            <a:r>
              <a:rPr lang="en-GB"/>
              <a:t>Complete API setup</a:t>
            </a:r>
            <a:endParaRPr/>
          </a:p>
          <a:p>
            <a:pPr marL="914400" lvl="1" indent="-299085" algn="l" rtl="0">
              <a:spcBef>
                <a:spcPts val="0"/>
              </a:spcBef>
              <a:spcAft>
                <a:spcPts val="0"/>
              </a:spcAft>
              <a:buSzPct val="92307"/>
              <a:buFont typeface="Arial"/>
              <a:buChar char="○"/>
            </a:pPr>
            <a:r>
              <a:rPr lang="en-GB" sz="1300">
                <a:uFill>
                  <a:noFill/>
                </a:uFill>
                <a:hlinkClick r:id="rId4"/>
              </a:rPr>
              <a:t>enable cors</a:t>
            </a:r>
            <a:endParaRPr sz="1300"/>
          </a:p>
          <a:p>
            <a:pPr marL="914400" lvl="1" indent="-299085" algn="l" rtl="0">
              <a:spcBef>
                <a:spcPts val="0"/>
              </a:spcBef>
              <a:spcAft>
                <a:spcPts val="0"/>
              </a:spcAft>
              <a:buSzPct val="92307"/>
              <a:buFont typeface="Arial"/>
              <a:buChar char="○"/>
            </a:pPr>
            <a:r>
              <a:rPr lang="en-GB" sz="1300"/>
              <a:t>Add APIGateway as a trigger for the Lambda</a:t>
            </a:r>
            <a:endParaRPr sz="1300"/>
          </a:p>
          <a:p>
            <a:pPr marL="1371600" lvl="2" indent="-299085" algn="l" rtl="0">
              <a:spcBef>
                <a:spcPts val="0"/>
              </a:spcBef>
              <a:spcAft>
                <a:spcPts val="0"/>
              </a:spcAft>
              <a:buSzPct val="92307"/>
              <a:buFont typeface="Arial"/>
              <a:buChar char="■"/>
            </a:pPr>
            <a:r>
              <a:rPr lang="en-GB" sz="1300"/>
              <a:t>Open AWS Console and go to Lambda</a:t>
            </a:r>
            <a:endParaRPr sz="1300"/>
          </a:p>
          <a:p>
            <a:pPr marL="1371600" lvl="2" indent="-299085" algn="l" rtl="0">
              <a:spcBef>
                <a:spcPts val="0"/>
              </a:spcBef>
              <a:spcAft>
                <a:spcPts val="0"/>
              </a:spcAft>
              <a:buSzPct val="92307"/>
              <a:buFont typeface="Arial"/>
              <a:buChar char="■"/>
            </a:pPr>
            <a:r>
              <a:rPr lang="en-GB" sz="1300"/>
              <a:t>Choose CRMLambda</a:t>
            </a:r>
            <a:endParaRPr sz="1300"/>
          </a:p>
          <a:p>
            <a:pPr marL="1371600" lvl="2" indent="-299085" algn="l" rtl="0">
              <a:spcBef>
                <a:spcPts val="0"/>
              </a:spcBef>
              <a:spcAft>
                <a:spcPts val="0"/>
              </a:spcAft>
              <a:buSzPct val="92307"/>
              <a:buFont typeface="Arial"/>
              <a:buChar char="■"/>
            </a:pPr>
            <a:r>
              <a:rPr lang="en-GB" sz="1300"/>
              <a:t>Choose "Add Trigger"</a:t>
            </a:r>
            <a:endParaRPr sz="1300"/>
          </a:p>
          <a:p>
            <a:pPr marL="1371600" lvl="2" indent="-299085" algn="l" rtl="0">
              <a:spcBef>
                <a:spcPts val="0"/>
              </a:spcBef>
              <a:spcAft>
                <a:spcPts val="0"/>
              </a:spcAft>
              <a:buSzPct val="92307"/>
              <a:buFont typeface="Arial"/>
              <a:buChar char="■"/>
            </a:pPr>
            <a:r>
              <a:rPr lang="en-GB" sz="1300"/>
              <a:t>Select API Gateway and choose the CRMAPI</a:t>
            </a:r>
            <a:endParaRPr sz="1300"/>
          </a:p>
          <a:p>
            <a:pPr marL="914400" lvl="1" indent="-299085" algn="l" rtl="0">
              <a:spcBef>
                <a:spcPts val="0"/>
              </a:spcBef>
              <a:spcAft>
                <a:spcPts val="0"/>
              </a:spcAft>
              <a:buSzPct val="92307"/>
              <a:buFont typeface="Arial"/>
              <a:buChar char="○"/>
            </a:pPr>
            <a:r>
              <a:rPr lang="en-GB" sz="1300"/>
              <a:t>Add your endpoint URL to Platinum-Volunteers/src/APIFunctions.js as well as in Platinum-Volunteers/EC2_scripts/EventSuggesterMicroServ/APIHelperFunctions.js and Platinum-Volunteers/EC2_scripts/ProcessEventsMicroServ/APIHelperFunctions.js</a:t>
            </a:r>
            <a:endParaRPr sz="1200">
              <a:latin typeface="Arial"/>
              <a:ea typeface="Arial"/>
              <a:cs typeface="Arial"/>
              <a:sym typeface="Arial"/>
            </a:endParaRPr>
          </a:p>
          <a:p>
            <a:pPr marL="457200" lvl="0" indent="0" algn="l" rtl="0">
              <a:spcBef>
                <a:spcPts val="0"/>
              </a:spcBef>
              <a:spcAft>
                <a:spcPts val="0"/>
              </a:spcAft>
              <a:buNone/>
            </a:pPr>
            <a:endParaRPr/>
          </a:p>
        </p:txBody>
      </p:sp>
      <p:sp>
        <p:nvSpPr>
          <p:cNvPr id="483" name="Google Shape;48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to Set Up the App</a:t>
            </a:r>
            <a:endParaRPr/>
          </a:p>
        </p:txBody>
      </p:sp>
      <p:sp>
        <p:nvSpPr>
          <p:cNvPr id="489" name="Google Shape;489;p49"/>
          <p:cNvSpPr txBox="1">
            <a:spLocks noGrp="1"/>
          </p:cNvSpPr>
          <p:nvPr>
            <p:ph type="body" idx="1"/>
          </p:nvPr>
        </p:nvSpPr>
        <p:spPr>
          <a:xfrm>
            <a:off x="1297500" y="1177200"/>
            <a:ext cx="7038900" cy="3966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Complete MicroServices setup</a:t>
            </a:r>
            <a:endParaRPr/>
          </a:p>
          <a:p>
            <a:pPr marL="914400" lvl="1" indent="-298450" algn="l" rtl="0">
              <a:spcBef>
                <a:spcPts val="0"/>
              </a:spcBef>
              <a:spcAft>
                <a:spcPts val="0"/>
              </a:spcAft>
              <a:buSzPts val="1100"/>
              <a:buChar char="○"/>
            </a:pPr>
            <a:r>
              <a:rPr lang="en-GB"/>
              <a:t>Create Docker image for both sub-directories</a:t>
            </a:r>
            <a:endParaRPr/>
          </a:p>
          <a:p>
            <a:pPr marL="0" lvl="0" indent="0" algn="l" rtl="0">
              <a:spcBef>
                <a:spcPts val="0"/>
              </a:spcBef>
              <a:spcAft>
                <a:spcPts val="0"/>
              </a:spcAft>
              <a:buNone/>
            </a:pPr>
            <a:r>
              <a:rPr lang="en-GB"/>
              <a:t>		</a:t>
            </a:r>
            <a:r>
              <a:rPr lang="en-GB" sz="1000">
                <a:latin typeface="Courier New"/>
                <a:ea typeface="Courier New"/>
                <a:cs typeface="Courier New"/>
                <a:sym typeface="Courier New"/>
              </a:rPr>
              <a:t>cd ProcessEventsMicroServ</a:t>
            </a:r>
            <a:endParaRPr sz="1000">
              <a:latin typeface="Courier New"/>
              <a:ea typeface="Courier New"/>
              <a:cs typeface="Courier New"/>
              <a:sym typeface="Courier New"/>
            </a:endParaRPr>
          </a:p>
          <a:p>
            <a:pPr marL="457200" lvl="0" indent="457200" algn="l" rtl="0">
              <a:spcBef>
                <a:spcPts val="0"/>
              </a:spcBef>
              <a:spcAft>
                <a:spcPts val="0"/>
              </a:spcAft>
              <a:buNone/>
            </a:pPr>
            <a:r>
              <a:rPr lang="en-GB" sz="1000">
                <a:latin typeface="Courier New"/>
                <a:ea typeface="Courier New"/>
                <a:cs typeface="Courier New"/>
                <a:sym typeface="Courier New"/>
              </a:rPr>
              <a:t>docker build -t process_old_events .</a:t>
            </a:r>
            <a:endParaRPr sz="1000">
              <a:latin typeface="Courier New"/>
              <a:ea typeface="Courier New"/>
              <a:cs typeface="Courier New"/>
              <a:sym typeface="Courier New"/>
            </a:endParaRPr>
          </a:p>
          <a:p>
            <a:pPr marL="457200" lvl="0" indent="457200" algn="l" rtl="0">
              <a:spcBef>
                <a:spcPts val="0"/>
              </a:spcBef>
              <a:spcAft>
                <a:spcPts val="0"/>
              </a:spcAft>
              <a:buNone/>
            </a:pPr>
            <a:r>
              <a:rPr lang="en-GB" sz="1000">
                <a:latin typeface="Courier New"/>
                <a:ea typeface="Courier New"/>
                <a:cs typeface="Courier New"/>
                <a:sym typeface="Courier New"/>
              </a:rPr>
              <a:t>cd ../EventSuggesterMicroServ</a:t>
            </a:r>
            <a:endParaRPr sz="1000">
              <a:latin typeface="Courier New"/>
              <a:ea typeface="Courier New"/>
              <a:cs typeface="Courier New"/>
              <a:sym typeface="Courier New"/>
            </a:endParaRPr>
          </a:p>
          <a:p>
            <a:pPr marL="457200" lvl="0" indent="457200" algn="l" rtl="0">
              <a:spcBef>
                <a:spcPts val="0"/>
              </a:spcBef>
              <a:spcAft>
                <a:spcPts val="0"/>
              </a:spcAft>
              <a:buNone/>
            </a:pPr>
            <a:r>
              <a:rPr lang="en-GB" sz="1000">
                <a:latin typeface="Courier New"/>
                <a:ea typeface="Courier New"/>
                <a:cs typeface="Courier New"/>
                <a:sym typeface="Courier New"/>
              </a:rPr>
              <a:t>docker build -t Event_Suggester .</a:t>
            </a:r>
            <a:endParaRPr sz="1000">
              <a:latin typeface="Courier New"/>
              <a:ea typeface="Courier New"/>
              <a:cs typeface="Courier New"/>
              <a:sym typeface="Courier New"/>
            </a:endParaRPr>
          </a:p>
          <a:p>
            <a:pPr marL="457200" lvl="0" indent="457200" algn="l" rtl="0">
              <a:spcBef>
                <a:spcPts val="0"/>
              </a:spcBef>
              <a:spcAft>
                <a:spcPts val="0"/>
              </a:spcAft>
              <a:buNone/>
            </a:pPr>
            <a:r>
              <a:rPr lang="en-GB" sz="1000">
                <a:latin typeface="Courier New"/>
                <a:ea typeface="Courier New"/>
                <a:cs typeface="Courier New"/>
                <a:sym typeface="Courier New"/>
              </a:rPr>
              <a:t>cd ..</a:t>
            </a:r>
            <a:endParaRPr sz="1000">
              <a:latin typeface="Courier New"/>
              <a:ea typeface="Courier New"/>
              <a:cs typeface="Courier New"/>
              <a:sym typeface="Courier New"/>
            </a:endParaRPr>
          </a:p>
          <a:p>
            <a:pPr marL="914400" lvl="0" indent="-304800" algn="l" rtl="0">
              <a:spcBef>
                <a:spcPts val="300"/>
              </a:spcBef>
              <a:spcAft>
                <a:spcPts val="0"/>
              </a:spcAft>
              <a:buClr>
                <a:schemeClr val="lt1"/>
              </a:buClr>
              <a:buSzPts val="1200"/>
              <a:buFont typeface="Arial"/>
              <a:buChar char="●"/>
            </a:pPr>
            <a:r>
              <a:rPr lang="en-GB">
                <a:uFill>
                  <a:noFill/>
                </a:uFill>
                <a:hlinkClick r:id="rId3"/>
              </a:rPr>
              <a:t>Push images to ECR</a:t>
            </a:r>
            <a:endParaRPr/>
          </a:p>
          <a:p>
            <a:pPr marL="914400" lvl="0" indent="-304800" algn="l" rtl="0">
              <a:spcBef>
                <a:spcPts val="0"/>
              </a:spcBef>
              <a:spcAft>
                <a:spcPts val="0"/>
              </a:spcAft>
              <a:buClr>
                <a:schemeClr val="lt1"/>
              </a:buClr>
              <a:buSzPts val="1200"/>
              <a:buFont typeface="Arial"/>
              <a:buChar char="●"/>
            </a:pPr>
            <a:r>
              <a:rPr lang="en-GB"/>
              <a:t>Schedule task with ECS</a:t>
            </a:r>
            <a:endParaRPr/>
          </a:p>
          <a:p>
            <a:pPr marL="1371600" lvl="1" indent="-311150" algn="l" rtl="0">
              <a:spcBef>
                <a:spcPts val="0"/>
              </a:spcBef>
              <a:spcAft>
                <a:spcPts val="0"/>
              </a:spcAft>
              <a:buClr>
                <a:schemeClr val="lt1"/>
              </a:buClr>
              <a:buSzPts val="1300"/>
              <a:buFont typeface="Arial"/>
              <a:buAutoNum type="alphaLcPeriod"/>
            </a:pPr>
            <a:r>
              <a:rPr lang="en-GB" sz="1300"/>
              <a:t>Go to </a:t>
            </a:r>
            <a:r>
              <a:rPr lang="en-GB" sz="1300">
                <a:uFill>
                  <a:noFill/>
                </a:uFill>
                <a:hlinkClick r:id="rId4"/>
              </a:rPr>
              <a:t>AWS ECS console</a:t>
            </a:r>
            <a:endParaRPr sz="1300"/>
          </a:p>
          <a:p>
            <a:pPr marL="1371600" lvl="1" indent="-311150" algn="l" rtl="0">
              <a:spcBef>
                <a:spcPts val="0"/>
              </a:spcBef>
              <a:spcAft>
                <a:spcPts val="0"/>
              </a:spcAft>
              <a:buClr>
                <a:schemeClr val="lt1"/>
              </a:buClr>
              <a:buSzPts val="1300"/>
              <a:buFont typeface="Arial"/>
              <a:buAutoNum type="alphaLcPeriod"/>
            </a:pPr>
            <a:r>
              <a:rPr lang="en-GB" sz="1300"/>
              <a:t>Create new task definition</a:t>
            </a:r>
            <a:endParaRPr sz="1300"/>
          </a:p>
          <a:p>
            <a:pPr marL="1371600" lvl="1" indent="-311150" algn="l" rtl="0">
              <a:spcBef>
                <a:spcPts val="0"/>
              </a:spcBef>
              <a:spcAft>
                <a:spcPts val="0"/>
              </a:spcAft>
              <a:buClr>
                <a:schemeClr val="lt1"/>
              </a:buClr>
              <a:buSzPts val="1300"/>
              <a:buFont typeface="Arial"/>
              <a:buAutoNum type="alphaLcPeriod"/>
            </a:pPr>
            <a:r>
              <a:rPr lang="en-GB" sz="1300"/>
              <a:t>Use the images you pushed to ECR</a:t>
            </a:r>
            <a:endParaRPr sz="1300"/>
          </a:p>
          <a:p>
            <a:pPr marL="1371600" lvl="1" indent="-311150" algn="l" rtl="0">
              <a:spcBef>
                <a:spcPts val="0"/>
              </a:spcBef>
              <a:spcAft>
                <a:spcPts val="0"/>
              </a:spcAft>
              <a:buClr>
                <a:schemeClr val="lt1"/>
              </a:buClr>
              <a:buSzPts val="1300"/>
              <a:buFont typeface="Arial"/>
              <a:buAutoNum type="alphaLcPeriod"/>
            </a:pPr>
            <a:r>
              <a:rPr lang="en-GB" sz="1300">
                <a:uFill>
                  <a:noFill/>
                </a:uFill>
                <a:hlinkClick r:id="rId5"/>
              </a:rPr>
              <a:t>Schedule task</a:t>
            </a:r>
            <a:r>
              <a:rPr lang="en-GB" sz="1300"/>
              <a:t> to run every 6 hours on the cluster created by cloud formation</a:t>
            </a:r>
            <a:endParaRPr sz="1300"/>
          </a:p>
          <a:p>
            <a:pPr marL="457200" lvl="0" indent="-311150" algn="l" rtl="0">
              <a:spcBef>
                <a:spcPts val="0"/>
              </a:spcBef>
              <a:spcAft>
                <a:spcPts val="0"/>
              </a:spcAft>
              <a:buSzPts val="1300"/>
              <a:buChar char="●"/>
            </a:pPr>
            <a:endParaRPr/>
          </a:p>
          <a:p>
            <a:pPr marL="0" lvl="0" indent="0" algn="l" rtl="0">
              <a:spcBef>
                <a:spcPts val="0"/>
              </a:spcBef>
              <a:spcAft>
                <a:spcPts val="0"/>
              </a:spcAft>
              <a:buNone/>
            </a:pPr>
            <a:endParaRPr/>
          </a:p>
        </p:txBody>
      </p:sp>
      <p:sp>
        <p:nvSpPr>
          <p:cNvPr id="490" name="Google Shape;49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to Set Up the App</a:t>
            </a:r>
            <a:endParaRPr/>
          </a:p>
        </p:txBody>
      </p:sp>
      <p:sp>
        <p:nvSpPr>
          <p:cNvPr id="496" name="Google Shape;496;p50"/>
          <p:cNvSpPr txBox="1">
            <a:spLocks noGrp="1"/>
          </p:cNvSpPr>
          <p:nvPr>
            <p:ph type="body" idx="1"/>
          </p:nvPr>
        </p:nvSpPr>
        <p:spPr>
          <a:xfrm>
            <a:off x="1297500" y="1177200"/>
            <a:ext cx="7038900" cy="3966300"/>
          </a:xfrm>
          <a:prstGeom prst="rect">
            <a:avLst/>
          </a:prstGeom>
        </p:spPr>
        <p:txBody>
          <a:bodyPr spcFirstLastPara="1" wrap="square" lIns="91425" tIns="91425" rIns="91425" bIns="91425" anchor="t" anchorCtr="0">
            <a:normAutofit/>
          </a:bodyPr>
          <a:lstStyle/>
          <a:p>
            <a:pPr marL="457200" lvl="0" indent="-304800" algn="l" rtl="0">
              <a:spcBef>
                <a:spcPts val="300"/>
              </a:spcBef>
              <a:spcAft>
                <a:spcPts val="0"/>
              </a:spcAft>
              <a:buSzPts val="1200"/>
              <a:buFont typeface="Arial"/>
              <a:buChar char="●"/>
            </a:pPr>
            <a:r>
              <a:rPr lang="en-GB" sz="1200">
                <a:latin typeface="Arial"/>
                <a:ea typeface="Arial"/>
                <a:cs typeface="Arial"/>
                <a:sym typeface="Arial"/>
              </a:rPr>
              <a:t>Set up Amplify backend with AWS Cognito for user authentication, and S3 for avatar storage.</a:t>
            </a:r>
            <a:endParaRPr sz="1200">
              <a:latin typeface="Arial"/>
              <a:ea typeface="Arial"/>
              <a:cs typeface="Arial"/>
              <a:sym typeface="Arial"/>
            </a:endParaRPr>
          </a:p>
          <a:p>
            <a:pPr marL="914400" lvl="1" indent="-298450" algn="l" rtl="0">
              <a:spcBef>
                <a:spcPts val="0"/>
              </a:spcBef>
              <a:spcAft>
                <a:spcPts val="0"/>
              </a:spcAft>
              <a:buSzPts val="1100"/>
              <a:buChar char="○"/>
            </a:pPr>
            <a:r>
              <a:rPr lang="en-GB" sz="1200">
                <a:latin typeface="Arial"/>
                <a:ea typeface="Arial"/>
                <a:cs typeface="Arial"/>
                <a:sym typeface="Arial"/>
              </a:rPr>
              <a:t>Initialize the amplify project.</a:t>
            </a:r>
            <a:br>
              <a:rPr lang="en-GB" sz="1200">
                <a:latin typeface="Arial"/>
                <a:ea typeface="Arial"/>
                <a:cs typeface="Arial"/>
                <a:sym typeface="Arial"/>
              </a:rPr>
            </a:br>
            <a:r>
              <a:rPr lang="en-GB" sz="1000">
                <a:latin typeface="Courier New"/>
                <a:ea typeface="Courier New"/>
                <a:cs typeface="Courier New"/>
                <a:sym typeface="Courier New"/>
              </a:rPr>
              <a:t>amplify init</a:t>
            </a:r>
            <a:endParaRPr sz="1000">
              <a:latin typeface="Courier New"/>
              <a:ea typeface="Courier New"/>
              <a:cs typeface="Courier New"/>
              <a:sym typeface="Courier New"/>
            </a:endParaRPr>
          </a:p>
          <a:p>
            <a:pPr marL="457200" lvl="0" indent="-311150" algn="l" rtl="0">
              <a:spcBef>
                <a:spcPts val="0"/>
              </a:spcBef>
              <a:spcAft>
                <a:spcPts val="0"/>
              </a:spcAft>
              <a:buSzPts val="1300"/>
              <a:buChar char="●"/>
            </a:pPr>
            <a:r>
              <a:rPr lang="en-GB" sz="1200">
                <a:latin typeface="Arial"/>
                <a:ea typeface="Arial"/>
                <a:cs typeface="Arial"/>
                <a:sym typeface="Arial"/>
              </a:rPr>
              <a:t>Configure an Amazon Cognito User Pool to manage user credentials.</a:t>
            </a:r>
            <a:br>
              <a:rPr lang="en-GB" sz="1200">
                <a:latin typeface="Arial"/>
                <a:ea typeface="Arial"/>
                <a:cs typeface="Arial"/>
                <a:sym typeface="Arial"/>
              </a:rPr>
            </a:br>
            <a:r>
              <a:rPr lang="en-GB" sz="1000">
                <a:latin typeface="Courier New"/>
                <a:ea typeface="Courier New"/>
                <a:cs typeface="Courier New"/>
                <a:sym typeface="Courier New"/>
              </a:rPr>
              <a:t>amplify add auth</a:t>
            </a:r>
            <a:endParaRPr sz="1000">
              <a:latin typeface="Courier New"/>
              <a:ea typeface="Courier New"/>
              <a:cs typeface="Courier New"/>
              <a:sym typeface="Courier New"/>
            </a:endParaRPr>
          </a:p>
          <a:p>
            <a:pPr marL="457200" lvl="0" indent="0" algn="l" rtl="0">
              <a:spcBef>
                <a:spcPts val="0"/>
              </a:spcBef>
              <a:spcAft>
                <a:spcPts val="0"/>
              </a:spcAft>
              <a:buNone/>
            </a:pPr>
            <a:r>
              <a:rPr lang="en-GB" sz="1000">
                <a:latin typeface="Courier New"/>
                <a:ea typeface="Courier New"/>
                <a:cs typeface="Courier New"/>
                <a:sym typeface="Courier New"/>
              </a:rPr>
              <a:t># When asked how you why do users to sign in choose "Email"</a:t>
            </a:r>
            <a:endParaRPr sz="1000">
              <a:latin typeface="Courier New"/>
              <a:ea typeface="Courier New"/>
              <a:cs typeface="Courier New"/>
              <a:sym typeface="Courier New"/>
            </a:endParaRPr>
          </a:p>
          <a:p>
            <a:pPr marL="457200" lvl="0" indent="0" algn="l" rtl="0">
              <a:spcBef>
                <a:spcPts val="0"/>
              </a:spcBef>
              <a:spcAft>
                <a:spcPts val="0"/>
              </a:spcAft>
              <a:buNone/>
            </a:pPr>
            <a:endParaRPr sz="1000">
              <a:latin typeface="Courier New"/>
              <a:ea typeface="Courier New"/>
              <a:cs typeface="Courier New"/>
              <a:sym typeface="Courier New"/>
            </a:endParaRPr>
          </a:p>
          <a:p>
            <a:pPr marL="457200" lvl="0" indent="-311150" algn="l" rtl="0">
              <a:spcBef>
                <a:spcPts val="0"/>
              </a:spcBef>
              <a:spcAft>
                <a:spcPts val="0"/>
              </a:spcAft>
              <a:buSzPts val="1300"/>
              <a:buChar char="●"/>
            </a:pPr>
            <a:r>
              <a:rPr lang="en-GB" sz="1200">
                <a:latin typeface="Arial"/>
                <a:ea typeface="Arial"/>
                <a:cs typeface="Arial"/>
                <a:sym typeface="Arial"/>
              </a:rPr>
              <a:t>Configure an Amazon S3 bucket to store avatars.</a:t>
            </a:r>
            <a:br>
              <a:rPr lang="en-GB" sz="1200">
                <a:latin typeface="Arial"/>
                <a:ea typeface="Arial"/>
                <a:cs typeface="Arial"/>
                <a:sym typeface="Arial"/>
              </a:rPr>
            </a:br>
            <a:r>
              <a:rPr lang="en-GB" sz="1000">
                <a:latin typeface="Courier New"/>
                <a:ea typeface="Courier New"/>
                <a:cs typeface="Courier New"/>
                <a:sym typeface="Courier New"/>
              </a:rPr>
              <a:t>amplify add storage</a:t>
            </a:r>
            <a:endParaRPr sz="1000">
              <a:latin typeface="Courier New"/>
              <a:ea typeface="Courier New"/>
              <a:cs typeface="Courier New"/>
              <a:sym typeface="Courier New"/>
            </a:endParaRPr>
          </a:p>
          <a:p>
            <a:pPr marL="457200" lvl="0" indent="-311150" algn="l" rtl="0">
              <a:spcBef>
                <a:spcPts val="0"/>
              </a:spcBef>
              <a:spcAft>
                <a:spcPts val="0"/>
              </a:spcAft>
              <a:buSzPts val="1300"/>
              <a:buChar char="●"/>
            </a:pPr>
            <a:r>
              <a:rPr lang="en-GB" sz="1200">
                <a:latin typeface="Arial"/>
                <a:ea typeface="Arial"/>
                <a:cs typeface="Arial"/>
                <a:sym typeface="Arial"/>
              </a:rPr>
              <a:t>Deploy your backend.</a:t>
            </a:r>
            <a:br>
              <a:rPr lang="en-GB" sz="1200">
                <a:latin typeface="Arial"/>
                <a:ea typeface="Arial"/>
                <a:cs typeface="Arial"/>
                <a:sym typeface="Arial"/>
              </a:rPr>
            </a:br>
            <a:r>
              <a:rPr lang="en-GB" sz="1000">
                <a:latin typeface="Courier New"/>
                <a:ea typeface="Courier New"/>
                <a:cs typeface="Courier New"/>
                <a:sym typeface="Courier New"/>
              </a:rPr>
              <a:t>amplify push</a:t>
            </a:r>
            <a:endParaRPr sz="1000">
              <a:latin typeface="Courier New"/>
              <a:ea typeface="Courier New"/>
              <a:cs typeface="Courier New"/>
              <a:sym typeface="Courier New"/>
            </a:endParaRPr>
          </a:p>
          <a:p>
            <a:pPr marL="0" lvl="0" indent="457200" algn="l" rtl="0">
              <a:spcBef>
                <a:spcPts val="0"/>
              </a:spcBef>
              <a:spcAft>
                <a:spcPts val="0"/>
              </a:spcAft>
              <a:buNone/>
            </a:pPr>
            <a:r>
              <a:rPr lang="en-GB" sz="1000">
                <a:latin typeface="Courier New"/>
                <a:ea typeface="Courier New"/>
                <a:cs typeface="Courier New"/>
                <a:sym typeface="Courier New"/>
              </a:rPr>
              <a:t># When asked if you would like to generate client code, you can</a:t>
            </a:r>
            <a:endParaRPr sz="1000">
              <a:latin typeface="Courier New"/>
              <a:ea typeface="Courier New"/>
              <a:cs typeface="Courier New"/>
              <a:sym typeface="Courier New"/>
            </a:endParaRPr>
          </a:p>
          <a:p>
            <a:pPr marL="0" lvl="0" indent="457200" algn="l" rtl="0">
              <a:spcBef>
                <a:spcPts val="0"/>
              </a:spcBef>
              <a:spcAft>
                <a:spcPts val="0"/>
              </a:spcAft>
              <a:buNone/>
            </a:pPr>
            <a:r>
              <a:rPr lang="en-GB" sz="1000">
                <a:latin typeface="Courier New"/>
                <a:ea typeface="Courier New"/>
                <a:cs typeface="Courier New"/>
                <a:sym typeface="Courier New"/>
              </a:rPr>
              <a:t># say no since we are using plain JavaScript.</a:t>
            </a:r>
            <a:endParaRPr sz="1000">
              <a:latin typeface="Courier New"/>
              <a:ea typeface="Courier New"/>
              <a:cs typeface="Courier New"/>
              <a:sym typeface="Courier New"/>
            </a:endParaRPr>
          </a:p>
          <a:p>
            <a:pPr marL="457200" lvl="0" indent="-304800" algn="l" rtl="0">
              <a:spcBef>
                <a:spcPts val="600"/>
              </a:spcBef>
              <a:spcAft>
                <a:spcPts val="0"/>
              </a:spcAft>
              <a:buSzPts val="1200"/>
              <a:buFont typeface="Arial"/>
              <a:buChar char="●"/>
            </a:pPr>
            <a:r>
              <a:rPr lang="en-GB" sz="1200">
                <a:latin typeface="Arial"/>
                <a:ea typeface="Arial"/>
                <a:cs typeface="Arial"/>
                <a:sym typeface="Arial"/>
              </a:rPr>
              <a:t>You may set up the front end from the amplify console</a:t>
            </a:r>
            <a:endParaRPr/>
          </a:p>
        </p:txBody>
      </p:sp>
      <p:sp>
        <p:nvSpPr>
          <p:cNvPr id="497" name="Google Shape;497;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to Set Up the App</a:t>
            </a:r>
            <a:endParaRPr/>
          </a:p>
        </p:txBody>
      </p:sp>
      <p:sp>
        <p:nvSpPr>
          <p:cNvPr id="503" name="Google Shape;503;p51"/>
          <p:cNvSpPr txBox="1">
            <a:spLocks noGrp="1"/>
          </p:cNvSpPr>
          <p:nvPr>
            <p:ph type="body" idx="1"/>
          </p:nvPr>
        </p:nvSpPr>
        <p:spPr>
          <a:xfrm>
            <a:off x="1297500" y="1177200"/>
            <a:ext cx="7038900" cy="3966300"/>
          </a:xfrm>
          <a:prstGeom prst="rect">
            <a:avLst/>
          </a:prstGeom>
        </p:spPr>
        <p:txBody>
          <a:bodyPr spcFirstLastPara="1" wrap="square" lIns="91425" tIns="91425" rIns="91425" bIns="91425" anchor="t" anchorCtr="0">
            <a:normAutofit/>
          </a:bodyPr>
          <a:lstStyle/>
          <a:p>
            <a:pPr marL="457200" lvl="0" indent="-304800" algn="l" rtl="0">
              <a:spcBef>
                <a:spcPts val="300"/>
              </a:spcBef>
              <a:spcAft>
                <a:spcPts val="0"/>
              </a:spcAft>
              <a:buSzPts val="1200"/>
              <a:buFont typeface="Arial"/>
              <a:buChar char="●"/>
            </a:pPr>
            <a:r>
              <a:rPr lang="en-GB" sz="1200">
                <a:latin typeface="Arial"/>
                <a:ea typeface="Arial"/>
                <a:cs typeface="Arial"/>
                <a:sym typeface="Arial"/>
              </a:rPr>
              <a:t>Set up the .ENV file with API keys to enable various 3rd party integrations.</a:t>
            </a:r>
            <a:endParaRPr sz="1200">
              <a:latin typeface="Arial"/>
              <a:ea typeface="Arial"/>
              <a:cs typeface="Arial"/>
              <a:sym typeface="Arial"/>
            </a:endParaRPr>
          </a:p>
          <a:p>
            <a:pPr marL="914400" lvl="1" indent="-304800" algn="l" rtl="0">
              <a:spcBef>
                <a:spcPts val="0"/>
              </a:spcBef>
              <a:spcAft>
                <a:spcPts val="0"/>
              </a:spcAft>
              <a:buSzPts val="1200"/>
              <a:buFont typeface="Arial"/>
              <a:buChar char="○"/>
            </a:pPr>
            <a:r>
              <a:rPr lang="en-GB" sz="1200">
                <a:latin typeface="Arial"/>
                <a:ea typeface="Arial"/>
                <a:cs typeface="Arial"/>
                <a:sym typeface="Arial"/>
              </a:rPr>
              <a:t>obtain a </a:t>
            </a:r>
            <a:r>
              <a:rPr lang="en-GB" sz="1200">
                <a:uFill>
                  <a:noFill/>
                </a:uFill>
                <a:latin typeface="Arial"/>
                <a:ea typeface="Arial"/>
                <a:cs typeface="Arial"/>
                <a:sym typeface="Arial"/>
                <a:hlinkClick r:id="rId3"/>
              </a:rPr>
              <a:t>open weather API key</a:t>
            </a:r>
            <a:r>
              <a:rPr lang="en-GB" sz="1200">
                <a:latin typeface="Arial"/>
                <a:ea typeface="Arial"/>
                <a:cs typeface="Arial"/>
                <a:sym typeface="Arial"/>
              </a:rPr>
              <a:t> and </a:t>
            </a:r>
            <a:r>
              <a:rPr lang="en-GB" sz="1200">
                <a:uFill>
                  <a:noFill/>
                </a:uFill>
                <a:latin typeface="Arial"/>
                <a:ea typeface="Arial"/>
                <a:cs typeface="Arial"/>
                <a:sym typeface="Arial"/>
                <a:hlinkClick r:id="rId4"/>
              </a:rPr>
              <a:t>Google Maps API key</a:t>
            </a:r>
            <a:endParaRPr sz="1200">
              <a:latin typeface="Arial"/>
              <a:ea typeface="Arial"/>
              <a:cs typeface="Arial"/>
              <a:sym typeface="Arial"/>
            </a:endParaRPr>
          </a:p>
          <a:p>
            <a:pPr marL="914400" lvl="1" indent="-304800" algn="l" rtl="0">
              <a:spcBef>
                <a:spcPts val="0"/>
              </a:spcBef>
              <a:spcAft>
                <a:spcPts val="0"/>
              </a:spcAft>
              <a:buSzPts val="1200"/>
              <a:buFont typeface="Arial"/>
              <a:buChar char="○"/>
            </a:pPr>
            <a:r>
              <a:rPr lang="en-GB" sz="1200">
                <a:latin typeface="Arial"/>
                <a:ea typeface="Arial"/>
                <a:cs typeface="Arial"/>
                <a:sym typeface="Arial"/>
              </a:rPr>
              <a:t>enter them in the .env file</a:t>
            </a:r>
            <a:endParaRPr sz="1200">
              <a:latin typeface="Arial"/>
              <a:ea typeface="Arial"/>
              <a:cs typeface="Arial"/>
              <a:sym typeface="Arial"/>
            </a:endParaRPr>
          </a:p>
          <a:p>
            <a:pPr marL="457200" lvl="0" indent="-311150" algn="l" rtl="0">
              <a:spcBef>
                <a:spcPts val="0"/>
              </a:spcBef>
              <a:spcAft>
                <a:spcPts val="0"/>
              </a:spcAft>
              <a:buSzPts val="1300"/>
              <a:buChar char="●"/>
            </a:pPr>
            <a:r>
              <a:rPr lang="en-GB" sz="1200">
                <a:latin typeface="Arial"/>
                <a:ea typeface="Arial"/>
                <a:cs typeface="Arial"/>
                <a:sym typeface="Arial"/>
              </a:rPr>
              <a:t>Install dependencies</a:t>
            </a:r>
            <a:br>
              <a:rPr lang="en-GB" sz="1200">
                <a:latin typeface="Arial"/>
                <a:ea typeface="Arial"/>
                <a:cs typeface="Arial"/>
                <a:sym typeface="Arial"/>
              </a:rPr>
            </a:br>
            <a:r>
              <a:rPr lang="en-GB" sz="1000">
                <a:latin typeface="Courier New"/>
                <a:ea typeface="Courier New"/>
                <a:cs typeface="Courier New"/>
                <a:sym typeface="Courier New"/>
              </a:rPr>
              <a:t>npm i</a:t>
            </a:r>
            <a:endParaRPr sz="1000">
              <a:latin typeface="Courier New"/>
              <a:ea typeface="Courier New"/>
              <a:cs typeface="Courier New"/>
              <a:sym typeface="Courier New"/>
            </a:endParaRPr>
          </a:p>
          <a:p>
            <a:pPr marL="457200" lvl="0" indent="-311150" algn="l" rtl="0">
              <a:spcBef>
                <a:spcPts val="0"/>
              </a:spcBef>
              <a:spcAft>
                <a:spcPts val="0"/>
              </a:spcAft>
              <a:buSzPts val="1300"/>
              <a:buChar char="●"/>
            </a:pPr>
            <a:r>
              <a:rPr lang="en-GB" sz="1200">
                <a:latin typeface="Arial"/>
                <a:ea typeface="Arial"/>
                <a:cs typeface="Arial"/>
                <a:sym typeface="Arial"/>
              </a:rPr>
              <a:t>Run the app</a:t>
            </a:r>
            <a:br>
              <a:rPr lang="en-GB" sz="1200">
                <a:latin typeface="Arial"/>
                <a:ea typeface="Arial"/>
                <a:cs typeface="Arial"/>
                <a:sym typeface="Arial"/>
              </a:rPr>
            </a:br>
            <a:r>
              <a:rPr lang="en-GB" sz="1000">
                <a:latin typeface="Courier New"/>
                <a:ea typeface="Courier New"/>
                <a:cs typeface="Courier New"/>
                <a:sym typeface="Courier New"/>
              </a:rPr>
              <a:t>npm start</a:t>
            </a:r>
            <a:endParaRPr sz="1000">
              <a:latin typeface="Courier New"/>
              <a:ea typeface="Courier New"/>
              <a:cs typeface="Courier New"/>
              <a:sym typeface="Courier New"/>
            </a:endParaRPr>
          </a:p>
          <a:p>
            <a:pPr marL="457200" lvl="0" indent="0" algn="l" rtl="0">
              <a:spcBef>
                <a:spcPts val="1100"/>
              </a:spcBef>
              <a:spcAft>
                <a:spcPts val="0"/>
              </a:spcAft>
              <a:buNone/>
            </a:pPr>
            <a:endParaRPr sz="1200">
              <a:latin typeface="Arial"/>
              <a:ea typeface="Arial"/>
              <a:cs typeface="Arial"/>
              <a:sym typeface="Arial"/>
            </a:endParaRPr>
          </a:p>
        </p:txBody>
      </p:sp>
      <p:sp>
        <p:nvSpPr>
          <p:cNvPr id="504" name="Google Shape;504;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2"/>
          <p:cNvSpPr txBox="1">
            <a:spLocks noGrp="1"/>
          </p:cNvSpPr>
          <p:nvPr>
            <p:ph type="title"/>
          </p:nvPr>
        </p:nvSpPr>
        <p:spPr>
          <a:xfrm>
            <a:off x="1282075" y="2936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Main takeaways/lessons learned</a:t>
            </a:r>
            <a:endParaRPr sz="3000"/>
          </a:p>
        </p:txBody>
      </p:sp>
      <p:sp>
        <p:nvSpPr>
          <p:cNvPr id="510" name="Google Shape;510;p52"/>
          <p:cNvSpPr txBox="1">
            <a:spLocks noGrp="1"/>
          </p:cNvSpPr>
          <p:nvPr>
            <p:ph type="body" idx="1"/>
          </p:nvPr>
        </p:nvSpPr>
        <p:spPr>
          <a:xfrm>
            <a:off x="3574400" y="1155525"/>
            <a:ext cx="5115300" cy="3143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GB" sz="1400"/>
              <a:t>Agile development</a:t>
            </a:r>
            <a:endParaRPr sz="1400"/>
          </a:p>
          <a:p>
            <a:pPr marL="457200" lvl="0" indent="-317500" algn="l" rtl="0">
              <a:spcBef>
                <a:spcPts val="0"/>
              </a:spcBef>
              <a:spcAft>
                <a:spcPts val="0"/>
              </a:spcAft>
              <a:buSzPts val="1400"/>
              <a:buChar char="●"/>
            </a:pPr>
            <a:r>
              <a:rPr lang="en-GB" sz="1400"/>
              <a:t>Using Git to collaborate effectively and efficiently with a team</a:t>
            </a:r>
            <a:endParaRPr sz="1400"/>
          </a:p>
          <a:p>
            <a:pPr marL="457200" lvl="0" indent="-317500" algn="l" rtl="0">
              <a:spcBef>
                <a:spcPts val="0"/>
              </a:spcBef>
              <a:spcAft>
                <a:spcPts val="0"/>
              </a:spcAft>
              <a:buSzPts val="1400"/>
              <a:buChar char="●"/>
            </a:pPr>
            <a:r>
              <a:rPr lang="en-GB" sz="1400"/>
              <a:t>Familiarity with powerful AWS services such as Amplify, API Gateway, Lambda, DynamoDB, ECS, Cognito, SES, S3, and CodeCommit</a:t>
            </a:r>
            <a:endParaRPr sz="1400"/>
          </a:p>
          <a:p>
            <a:pPr marL="457200" lvl="0" indent="-317500" algn="l" rtl="0">
              <a:spcBef>
                <a:spcPts val="0"/>
              </a:spcBef>
              <a:spcAft>
                <a:spcPts val="0"/>
              </a:spcAft>
              <a:buSzPts val="1400"/>
              <a:buChar char="●"/>
            </a:pPr>
            <a:r>
              <a:rPr lang="en-GB" sz="1400"/>
              <a:t>Experience with web development using React.js</a:t>
            </a:r>
            <a:endParaRPr sz="1400"/>
          </a:p>
          <a:p>
            <a:pPr marL="457200" lvl="0" indent="-317500" algn="l" rtl="0">
              <a:spcBef>
                <a:spcPts val="0"/>
              </a:spcBef>
              <a:spcAft>
                <a:spcPts val="0"/>
              </a:spcAft>
              <a:buSzPts val="1400"/>
              <a:buChar char="●"/>
            </a:pPr>
            <a:r>
              <a:rPr lang="en-GB" sz="1400"/>
              <a:t>Experience designing and invoking REST APIs</a:t>
            </a:r>
            <a:endParaRPr sz="1400"/>
          </a:p>
        </p:txBody>
      </p:sp>
      <p:sp>
        <p:nvSpPr>
          <p:cNvPr id="511" name="Google Shape;51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3"/>
          <p:cNvSpPr txBox="1">
            <a:spLocks noGrp="1"/>
          </p:cNvSpPr>
          <p:nvPr>
            <p:ph type="ctrTitle"/>
          </p:nvPr>
        </p:nvSpPr>
        <p:spPr>
          <a:xfrm>
            <a:off x="3529125" y="376675"/>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Thank you!</a:t>
            </a:r>
            <a:endParaRPr/>
          </a:p>
        </p:txBody>
      </p:sp>
      <p:sp>
        <p:nvSpPr>
          <p:cNvPr id="517" name="Google Shape;517;p53"/>
          <p:cNvSpPr txBox="1">
            <a:spLocks noGrp="1"/>
          </p:cNvSpPr>
          <p:nvPr>
            <p:ph type="subTitle" idx="1"/>
          </p:nvPr>
        </p:nvSpPr>
        <p:spPr>
          <a:xfrm>
            <a:off x="5153600" y="4510400"/>
            <a:ext cx="3786300" cy="506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latin typeface="Arial"/>
                <a:ea typeface="Arial"/>
                <a:cs typeface="Arial"/>
                <a:sym typeface="Arial"/>
              </a:rPr>
              <a:t>Github: </a:t>
            </a:r>
            <a:r>
              <a:rPr lang="en-GB" u="sng">
                <a:solidFill>
                  <a:schemeClr val="hlink"/>
                </a:solidFill>
                <a:latin typeface="Arial"/>
                <a:ea typeface="Arial"/>
                <a:cs typeface="Arial"/>
                <a:sym typeface="Arial"/>
                <a:hlinkClick r:id="rId3"/>
              </a:rPr>
              <a:t>https://github.com/azrielb1/Platinum-Volunteers</a:t>
            </a:r>
            <a:endParaRPr>
              <a:latin typeface="Arial"/>
              <a:ea typeface="Arial"/>
              <a:cs typeface="Arial"/>
              <a:sym typeface="Arial"/>
            </a:endParaRPr>
          </a:p>
        </p:txBody>
      </p:sp>
      <p:grpSp>
        <p:nvGrpSpPr>
          <p:cNvPr id="518" name="Google Shape;518;p53"/>
          <p:cNvGrpSpPr/>
          <p:nvPr/>
        </p:nvGrpSpPr>
        <p:grpSpPr>
          <a:xfrm>
            <a:off x="4066820" y="1553491"/>
            <a:ext cx="3159984" cy="2439109"/>
            <a:chOff x="3553042" y="1657806"/>
            <a:chExt cx="3461100" cy="2671532"/>
          </a:xfrm>
        </p:grpSpPr>
        <p:sp>
          <p:nvSpPr>
            <p:cNvPr id="519" name="Google Shape;519;p53"/>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3"/>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3"/>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3"/>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3"/>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3"/>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7" name="Google Shape;527;p53" descr="offset_comp_342327_edited.jpg"/>
          <p:cNvPicPr preferRelativeResize="0"/>
          <p:nvPr/>
        </p:nvPicPr>
        <p:blipFill rotWithShape="1">
          <a:blip r:embed="rId4">
            <a:alphaModFix/>
          </a:blip>
          <a:srcRect l="45356" t="50734" r="19582" b="26215"/>
          <a:stretch/>
        </p:blipFill>
        <p:spPr>
          <a:xfrm>
            <a:off x="4115130" y="1605638"/>
            <a:ext cx="3063300" cy="1745700"/>
          </a:xfrm>
          <a:prstGeom prst="rect">
            <a:avLst/>
          </a:prstGeom>
          <a:noFill/>
          <a:ln>
            <a:noFill/>
          </a:ln>
        </p:spPr>
      </p:pic>
      <p:sp>
        <p:nvSpPr>
          <p:cNvPr id="528" name="Google Shape;528;p53"/>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53"/>
          <p:cNvGrpSpPr/>
          <p:nvPr/>
        </p:nvGrpSpPr>
        <p:grpSpPr>
          <a:xfrm>
            <a:off x="6762480" y="2546254"/>
            <a:ext cx="1024386" cy="1522884"/>
            <a:chOff x="6505573" y="2745170"/>
            <a:chExt cx="1122000" cy="1668000"/>
          </a:xfrm>
        </p:grpSpPr>
        <p:sp>
          <p:nvSpPr>
            <p:cNvPr id="530" name="Google Shape;530;p53"/>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4" name="Google Shape;534;p53" descr="offset_comp_342327_edited.jpg"/>
          <p:cNvPicPr preferRelativeResize="0"/>
          <p:nvPr/>
        </p:nvPicPr>
        <p:blipFill rotWithShape="1">
          <a:blip r:embed="rId4">
            <a:alphaModFix/>
          </a:blip>
          <a:srcRect l="53168" t="53058" r="26238" b="16020"/>
          <a:stretch/>
        </p:blipFill>
        <p:spPr>
          <a:xfrm>
            <a:off x="6762097" y="2613771"/>
            <a:ext cx="1024200" cy="1333200"/>
          </a:xfrm>
          <a:prstGeom prst="rect">
            <a:avLst/>
          </a:prstGeom>
          <a:noFill/>
          <a:ln>
            <a:noFill/>
          </a:ln>
        </p:spPr>
      </p:pic>
      <p:sp>
        <p:nvSpPr>
          <p:cNvPr id="535" name="Google Shape;535;p53"/>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53"/>
          <p:cNvGrpSpPr/>
          <p:nvPr/>
        </p:nvGrpSpPr>
        <p:grpSpPr>
          <a:xfrm>
            <a:off x="6405845" y="3121897"/>
            <a:ext cx="520684" cy="1036470"/>
            <a:chOff x="9543736" y="4486132"/>
            <a:chExt cx="570300" cy="1135235"/>
          </a:xfrm>
        </p:grpSpPr>
        <p:sp>
          <p:nvSpPr>
            <p:cNvPr id="537" name="Google Shape;537;p53"/>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1" name="Google Shape;541;p53" descr="offset_comp_342327_edited.jpg"/>
          <p:cNvPicPr preferRelativeResize="0"/>
          <p:nvPr/>
        </p:nvPicPr>
        <p:blipFill rotWithShape="1">
          <a:blip r:embed="rId4">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542" name="Google Shape;542;p53"/>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53"/>
          <p:cNvGrpSpPr/>
          <p:nvPr/>
        </p:nvGrpSpPr>
        <p:grpSpPr>
          <a:xfrm>
            <a:off x="7564804" y="3443361"/>
            <a:ext cx="455496" cy="692277"/>
            <a:chOff x="7384375" y="3728000"/>
            <a:chExt cx="498900" cy="758244"/>
          </a:xfrm>
        </p:grpSpPr>
        <p:sp>
          <p:nvSpPr>
            <p:cNvPr id="544" name="Google Shape;544;p53"/>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53"/>
          <p:cNvGrpSpPr/>
          <p:nvPr/>
        </p:nvGrpSpPr>
        <p:grpSpPr>
          <a:xfrm>
            <a:off x="7564836" y="3561758"/>
            <a:ext cx="478081" cy="462776"/>
            <a:chOff x="7384385" y="3857442"/>
            <a:chExt cx="523637" cy="506874"/>
          </a:xfrm>
        </p:grpSpPr>
        <p:sp>
          <p:nvSpPr>
            <p:cNvPr id="549" name="Google Shape;549;p53"/>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53"/>
            <p:cNvGrpSpPr/>
            <p:nvPr/>
          </p:nvGrpSpPr>
          <p:grpSpPr>
            <a:xfrm>
              <a:off x="7384385" y="3857442"/>
              <a:ext cx="523637" cy="498900"/>
              <a:chOff x="7384385" y="3857442"/>
              <a:chExt cx="523637" cy="498900"/>
            </a:xfrm>
          </p:grpSpPr>
          <p:sp>
            <p:nvSpPr>
              <p:cNvPr id="551" name="Google Shape;551;p5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53" name="Google Shape;553;p53" descr="offset_comp_342327_edited.jpg"/>
          <p:cNvPicPr preferRelativeResize="0"/>
          <p:nvPr/>
        </p:nvPicPr>
        <p:blipFill rotWithShape="1">
          <a:blip r:embed="rId4">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554" name="Google Shape;554;p53"/>
          <p:cNvGrpSpPr/>
          <p:nvPr/>
        </p:nvGrpSpPr>
        <p:grpSpPr>
          <a:xfrm>
            <a:off x="8110843" y="3443361"/>
            <a:ext cx="435785" cy="692277"/>
            <a:chOff x="7982421" y="3727763"/>
            <a:chExt cx="477311" cy="758244"/>
          </a:xfrm>
        </p:grpSpPr>
        <p:sp>
          <p:nvSpPr>
            <p:cNvPr id="555" name="Google Shape;555;p53"/>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3" name="Google Shape;563;p53" descr="offset_comp_342327_edited.jpg"/>
          <p:cNvPicPr preferRelativeResize="0"/>
          <p:nvPr/>
        </p:nvPicPr>
        <p:blipFill rotWithShape="1">
          <a:blip r:embed="rId4">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
        <p:nvSpPr>
          <p:cNvPr id="564" name="Google Shape;564;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35</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100"/>
              <a:t>What is a CRM</a:t>
            </a:r>
            <a:endParaRPr sz="3100"/>
          </a:p>
        </p:txBody>
      </p:sp>
      <p:sp>
        <p:nvSpPr>
          <p:cNvPr id="217" name="Google Shape;217;p20"/>
          <p:cNvSpPr txBox="1">
            <a:spLocks noGrp="1"/>
          </p:cNvSpPr>
          <p:nvPr>
            <p:ph type="body" idx="1"/>
          </p:nvPr>
        </p:nvSpPr>
        <p:spPr>
          <a:xfrm>
            <a:off x="4018025" y="1567550"/>
            <a:ext cx="4318500" cy="2384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GB" sz="1700"/>
              <a:t>A customer relationship management, or CRM, is a system which connects an organization or business with their customers. Data storage is central to a CRM software, enabling both the customers and the organization to understand each other and connect more effectively. </a:t>
            </a:r>
            <a:endParaRPr sz="1700"/>
          </a:p>
        </p:txBody>
      </p:sp>
      <p:sp>
        <p:nvSpPr>
          <p:cNvPr id="218" name="Google Shape;21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1"/>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100"/>
              <a:t>Target audience</a:t>
            </a:r>
            <a:endParaRPr sz="3100"/>
          </a:p>
        </p:txBody>
      </p:sp>
      <p:sp>
        <p:nvSpPr>
          <p:cNvPr id="224" name="Google Shape;224;p21"/>
          <p:cNvSpPr txBox="1">
            <a:spLocks noGrp="1"/>
          </p:cNvSpPr>
          <p:nvPr>
            <p:ph type="body" idx="1"/>
          </p:nvPr>
        </p:nvSpPr>
        <p:spPr>
          <a:xfrm>
            <a:off x="1297500" y="1591000"/>
            <a:ext cx="3798900" cy="268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700">
                <a:solidFill>
                  <a:srgbClr val="FFFFFF"/>
                </a:solidFill>
              </a:rPr>
              <a:t>We have created a web app for those looking for volunteers for events and also those looking for volunteer opportunities.</a:t>
            </a:r>
            <a:endParaRPr sz="1700">
              <a:solidFill>
                <a:srgbClr val="FFFFFF"/>
              </a:solidFill>
            </a:endParaRPr>
          </a:p>
          <a:p>
            <a:pPr marL="0" lvl="0" indent="0" algn="l" rtl="0">
              <a:spcBef>
                <a:spcPts val="1200"/>
              </a:spcBef>
              <a:spcAft>
                <a:spcPts val="1200"/>
              </a:spcAft>
              <a:buNone/>
            </a:pPr>
            <a:r>
              <a:rPr lang="en-GB" sz="1700">
                <a:solidFill>
                  <a:srgbClr val="FFFFFF"/>
                </a:solidFill>
              </a:rPr>
              <a:t>Our app allows event </a:t>
            </a:r>
            <a:r>
              <a:rPr lang="en-GB" sz="1700" b="1">
                <a:solidFill>
                  <a:srgbClr val="FFFFFF"/>
                </a:solidFill>
              </a:rPr>
              <a:t>organizers</a:t>
            </a:r>
            <a:r>
              <a:rPr lang="en-GB" sz="1700">
                <a:solidFill>
                  <a:srgbClr val="FFFFFF"/>
                </a:solidFill>
              </a:rPr>
              <a:t> to connect with potential </a:t>
            </a:r>
            <a:r>
              <a:rPr lang="en-GB" sz="1700" b="1">
                <a:solidFill>
                  <a:srgbClr val="FFFFFF"/>
                </a:solidFill>
              </a:rPr>
              <a:t>volunteers </a:t>
            </a:r>
            <a:r>
              <a:rPr lang="en-GB" sz="1700">
                <a:solidFill>
                  <a:srgbClr val="FFFFFF"/>
                </a:solidFill>
              </a:rPr>
              <a:t>and manage their events more effectively.</a:t>
            </a:r>
            <a:endParaRPr sz="1700"/>
          </a:p>
        </p:txBody>
      </p:sp>
      <p:pic>
        <p:nvPicPr>
          <p:cNvPr id="225" name="Google Shape;225;p21"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26" name="Google Shape;226;p21"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27" name="Google Shape;227;p21"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28" name="Google Shape;228;p2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229" name="Google Shape;22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100"/>
              <a:t>Features of our Application</a:t>
            </a:r>
            <a:endParaRPr sz="3100"/>
          </a:p>
        </p:txBody>
      </p:sp>
      <p:sp>
        <p:nvSpPr>
          <p:cNvPr id="235" name="Google Shape;235;p22"/>
          <p:cNvSpPr txBox="1"/>
          <p:nvPr/>
        </p:nvSpPr>
        <p:spPr>
          <a:xfrm>
            <a:off x="1297500" y="1362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36" name="Google Shape;236;p22"/>
          <p:cNvSpPr txBox="1">
            <a:spLocks noGrp="1"/>
          </p:cNvSpPr>
          <p:nvPr>
            <p:ph type="body" idx="1"/>
          </p:nvPr>
        </p:nvSpPr>
        <p:spPr>
          <a:xfrm>
            <a:off x="1982625" y="1362675"/>
            <a:ext cx="63537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SzPts val="1018"/>
              <a:buNone/>
            </a:pPr>
            <a:r>
              <a:rPr lang="en-GB" sz="1400">
                <a:solidFill>
                  <a:srgbClr val="FFFFFF"/>
                </a:solidFill>
              </a:rPr>
              <a:t>Allows users to organize events by posting their upcoming events and volunteer opportunities. Enables organizers to view who signs up and allows them to check in those volunteers on the day of the event.</a:t>
            </a:r>
            <a:endParaRPr sz="1400">
              <a:solidFill>
                <a:srgbClr val="FFFFFF"/>
              </a:solidFill>
            </a:endParaRPr>
          </a:p>
        </p:txBody>
      </p:sp>
      <p:sp>
        <p:nvSpPr>
          <p:cNvPr id="237" name="Google Shape;237;p22"/>
          <p:cNvSpPr txBox="1"/>
          <p:nvPr/>
        </p:nvSpPr>
        <p:spPr>
          <a:xfrm>
            <a:off x="1297500" y="2463738"/>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38" name="Google Shape;238;p22"/>
          <p:cNvSpPr txBox="1">
            <a:spLocks noGrp="1"/>
          </p:cNvSpPr>
          <p:nvPr>
            <p:ph type="body" idx="1"/>
          </p:nvPr>
        </p:nvSpPr>
        <p:spPr>
          <a:xfrm>
            <a:off x="1982625" y="2349725"/>
            <a:ext cx="6353700" cy="102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GB" sz="1400">
                <a:solidFill>
                  <a:srgbClr val="FFFFFF"/>
                </a:solidFill>
              </a:rPr>
              <a:t>Users can browse upcoming events and sign up for future positions. Users can filter and sort upcoming events. Users can view their upcoming events and receive email reminders before an event.</a:t>
            </a:r>
            <a:endParaRPr sz="1400">
              <a:solidFill>
                <a:srgbClr val="FFFFFF"/>
              </a:solidFill>
            </a:endParaRPr>
          </a:p>
        </p:txBody>
      </p:sp>
      <p:sp>
        <p:nvSpPr>
          <p:cNvPr id="239" name="Google Shape;239;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3</a:t>
            </a:r>
            <a:endParaRPr sz="1300">
              <a:solidFill>
                <a:srgbClr val="FFFFFF"/>
              </a:solidFill>
            </a:endParaRPr>
          </a:p>
        </p:txBody>
      </p:sp>
      <p:sp>
        <p:nvSpPr>
          <p:cNvPr id="240" name="Google Shape;240;p22"/>
          <p:cNvSpPr txBox="1">
            <a:spLocks noGrp="1"/>
          </p:cNvSpPr>
          <p:nvPr>
            <p:ph type="body" idx="1"/>
          </p:nvPr>
        </p:nvSpPr>
        <p:spPr>
          <a:xfrm>
            <a:off x="1982625" y="3573350"/>
            <a:ext cx="63537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GB" sz="1400">
                <a:solidFill>
                  <a:srgbClr val="FFFFFF"/>
                </a:solidFill>
              </a:rPr>
              <a:t>Collects data about the user’s past events in order to suggest upcoming events that they might be interested in.</a:t>
            </a:r>
            <a:endParaRPr sz="1400">
              <a:solidFill>
                <a:srgbClr val="FFFFFF"/>
              </a:solidFill>
            </a:endParaRPr>
          </a:p>
        </p:txBody>
      </p:sp>
      <p:sp>
        <p:nvSpPr>
          <p:cNvPr id="241" name="Google Shape;24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Key Challenges</a:t>
            </a:r>
            <a:endParaRPr sz="3000"/>
          </a:p>
        </p:txBody>
      </p:sp>
      <p:sp>
        <p:nvSpPr>
          <p:cNvPr id="247" name="Google Shape;247;p23"/>
          <p:cNvSpPr txBox="1">
            <a:spLocks noGrp="1"/>
          </p:cNvSpPr>
          <p:nvPr>
            <p:ph type="body" idx="1"/>
          </p:nvPr>
        </p:nvSpPr>
        <p:spPr>
          <a:xfrm>
            <a:off x="1297500" y="1479300"/>
            <a:ext cx="7038900" cy="3081300"/>
          </a:xfrm>
          <a:prstGeom prst="rect">
            <a:avLst/>
          </a:prstGeom>
        </p:spPr>
        <p:txBody>
          <a:bodyPr spcFirstLastPara="1" wrap="square" lIns="91425" tIns="91425" rIns="91425" bIns="91425" anchor="t" anchorCtr="0">
            <a:normAutofit/>
          </a:bodyPr>
          <a:lstStyle/>
          <a:p>
            <a:pPr marL="457200" lvl="0" indent="-323850" algn="l" rtl="0">
              <a:spcBef>
                <a:spcPts val="1000"/>
              </a:spcBef>
              <a:spcAft>
                <a:spcPts val="0"/>
              </a:spcAft>
              <a:buSzPts val="1500"/>
              <a:buChar char="●"/>
            </a:pPr>
            <a:r>
              <a:rPr lang="en-GB" sz="1500"/>
              <a:t>Providing an intuitive user interface</a:t>
            </a:r>
            <a:endParaRPr sz="1500"/>
          </a:p>
          <a:p>
            <a:pPr marL="457200" lvl="0" indent="-323850" algn="l" rtl="0">
              <a:spcBef>
                <a:spcPts val="1200"/>
              </a:spcBef>
              <a:spcAft>
                <a:spcPts val="0"/>
              </a:spcAft>
              <a:buSzPts val="1500"/>
              <a:buChar char="●"/>
            </a:pPr>
            <a:r>
              <a:rPr lang="en-GB" sz="1500"/>
              <a:t>Secure signup and login</a:t>
            </a:r>
            <a:endParaRPr sz="1500"/>
          </a:p>
          <a:p>
            <a:pPr marL="457200" lvl="0" indent="-323850" algn="l" rtl="0">
              <a:spcBef>
                <a:spcPts val="1200"/>
              </a:spcBef>
              <a:spcAft>
                <a:spcPts val="0"/>
              </a:spcAft>
              <a:buSzPts val="1500"/>
              <a:buChar char="●"/>
            </a:pPr>
            <a:r>
              <a:rPr lang="en-GB" sz="1500"/>
              <a:t>Storing upcoming and past events</a:t>
            </a:r>
            <a:endParaRPr sz="1500"/>
          </a:p>
          <a:p>
            <a:pPr marL="457200" lvl="0" indent="-323850" algn="l" rtl="0">
              <a:spcBef>
                <a:spcPts val="1200"/>
              </a:spcBef>
              <a:spcAft>
                <a:spcPts val="0"/>
              </a:spcAft>
              <a:buSzPts val="1500"/>
              <a:buChar char="●"/>
            </a:pPr>
            <a:r>
              <a:rPr lang="en-GB" sz="1500"/>
              <a:t>Collecting and storing user data</a:t>
            </a:r>
            <a:endParaRPr sz="1500"/>
          </a:p>
          <a:p>
            <a:pPr marL="457200" lvl="0" indent="-323850" algn="l" rtl="0">
              <a:spcBef>
                <a:spcPts val="1000"/>
              </a:spcBef>
              <a:spcAft>
                <a:spcPts val="0"/>
              </a:spcAft>
              <a:buSzPts val="1500"/>
              <a:buChar char="●"/>
            </a:pPr>
            <a:r>
              <a:rPr lang="en-GB" sz="1500"/>
              <a:t>Sending notifications to users</a:t>
            </a:r>
            <a:endParaRPr sz="1500"/>
          </a:p>
          <a:p>
            <a:pPr marL="457200" lvl="0" indent="-323850" algn="l" rtl="0">
              <a:spcBef>
                <a:spcPts val="1000"/>
              </a:spcBef>
              <a:spcAft>
                <a:spcPts val="0"/>
              </a:spcAft>
              <a:buSzPts val="1500"/>
              <a:buChar char="●"/>
            </a:pPr>
            <a:r>
              <a:rPr lang="en-GB" sz="1500"/>
              <a:t>3rd party integration (Weather,  Google Maps,  PayPal)</a:t>
            </a:r>
            <a:endParaRPr sz="1500"/>
          </a:p>
        </p:txBody>
      </p:sp>
      <p:sp>
        <p:nvSpPr>
          <p:cNvPr id="248" name="Google Shape;24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a:t>How we solved those challenges</a:t>
            </a:r>
            <a:endParaRPr sz="3000"/>
          </a:p>
        </p:txBody>
      </p:sp>
      <p:sp>
        <p:nvSpPr>
          <p:cNvPr id="254" name="Google Shape;254;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Char char="●"/>
            </a:pPr>
            <a:r>
              <a:rPr lang="en-GB" sz="1500"/>
              <a:t>We used Javascript and React to develop a modern and intuitive user interface</a:t>
            </a:r>
            <a:endParaRPr sz="1500"/>
          </a:p>
          <a:p>
            <a:pPr marL="457200" lvl="0" indent="-323850" algn="l" rtl="0">
              <a:spcBef>
                <a:spcPts val="0"/>
              </a:spcBef>
              <a:spcAft>
                <a:spcPts val="0"/>
              </a:spcAft>
              <a:buSzPts val="1500"/>
              <a:buChar char="●"/>
            </a:pPr>
            <a:r>
              <a:rPr lang="en-GB" sz="1500"/>
              <a:t>We used many AWS services to solve key challenges</a:t>
            </a:r>
            <a:endParaRPr sz="1500"/>
          </a:p>
          <a:p>
            <a:pPr marL="914400" lvl="1" indent="-323850" algn="l" rtl="0">
              <a:spcBef>
                <a:spcPts val="0"/>
              </a:spcBef>
              <a:spcAft>
                <a:spcPts val="0"/>
              </a:spcAft>
              <a:buSzPts val="1500"/>
              <a:buChar char="○"/>
            </a:pPr>
            <a:r>
              <a:rPr lang="en-GB" sz="1500"/>
              <a:t>We used Amazon Cognito to allow secure user sign up and login</a:t>
            </a:r>
            <a:endParaRPr sz="1500"/>
          </a:p>
          <a:p>
            <a:pPr marL="914400" lvl="1" indent="-323850" algn="l" rtl="0">
              <a:spcBef>
                <a:spcPts val="0"/>
              </a:spcBef>
              <a:spcAft>
                <a:spcPts val="0"/>
              </a:spcAft>
              <a:buSzPts val="1500"/>
              <a:buChar char="○"/>
            </a:pPr>
            <a:r>
              <a:rPr lang="en-GB" sz="1500"/>
              <a:t>We used DynamoDB to store upcoming and past events, who is signed up for which event, as well as additional user data</a:t>
            </a:r>
            <a:endParaRPr sz="1500"/>
          </a:p>
          <a:p>
            <a:pPr marL="914400" lvl="1" indent="-323850" algn="l" rtl="0">
              <a:spcBef>
                <a:spcPts val="0"/>
              </a:spcBef>
              <a:spcAft>
                <a:spcPts val="0"/>
              </a:spcAft>
              <a:buSzPts val="1500"/>
              <a:buChar char="○"/>
            </a:pPr>
            <a:r>
              <a:rPr lang="en-GB" sz="1500"/>
              <a:t>We used Amazon SES to send users notifications.</a:t>
            </a:r>
            <a:endParaRPr sz="1500"/>
          </a:p>
          <a:p>
            <a:pPr marL="914400" lvl="1" indent="-323850" algn="l" rtl="0">
              <a:spcBef>
                <a:spcPts val="0"/>
              </a:spcBef>
              <a:spcAft>
                <a:spcPts val="0"/>
              </a:spcAft>
              <a:buSzPts val="1500"/>
              <a:buChar char="○"/>
            </a:pPr>
            <a:r>
              <a:rPr lang="en-GB" sz="1500"/>
              <a:t>We also made use of multiple other AWS services that we will discuss later</a:t>
            </a:r>
            <a:endParaRPr sz="1500"/>
          </a:p>
        </p:txBody>
      </p:sp>
      <p:sp>
        <p:nvSpPr>
          <p:cNvPr id="255" name="Google Shape;25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body" idx="1"/>
          </p:nvPr>
        </p:nvSpPr>
        <p:spPr>
          <a:xfrm>
            <a:off x="820950" y="4395850"/>
            <a:ext cx="6936000" cy="5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000"/>
              <a:t>Overview of Application Architecture</a:t>
            </a:r>
            <a:endParaRPr sz="3000"/>
          </a:p>
        </p:txBody>
      </p:sp>
      <p:sp>
        <p:nvSpPr>
          <p:cNvPr id="280" name="Google Shape;280;p26"/>
          <p:cNvSpPr txBox="1"/>
          <p:nvPr/>
        </p:nvSpPr>
        <p:spPr>
          <a:xfrm>
            <a:off x="380875" y="720325"/>
            <a:ext cx="3651000" cy="25527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Front end written in React</a:t>
            </a:r>
            <a:endParaRPr sz="1700">
              <a:solidFill>
                <a:schemeClr val="lt1"/>
              </a:solidFill>
              <a:latin typeface="Lato"/>
              <a:ea typeface="Lato"/>
              <a:cs typeface="Lato"/>
              <a:sym typeface="Lato"/>
            </a:endParaRPr>
          </a:p>
          <a:p>
            <a:pPr marL="457200" lvl="0" indent="-336550" algn="l" rtl="0">
              <a:lnSpc>
                <a:spcPct val="115000"/>
              </a:lnSpc>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Hosted by AWS Amplify</a:t>
            </a:r>
            <a:endParaRPr sz="1700">
              <a:solidFill>
                <a:schemeClr val="lt1"/>
              </a:solidFill>
              <a:latin typeface="Lato"/>
              <a:ea typeface="Lato"/>
              <a:cs typeface="Lato"/>
              <a:sym typeface="Lato"/>
            </a:endParaRPr>
          </a:p>
          <a:p>
            <a:pPr marL="457200" lvl="0" indent="-336550" algn="l" rtl="0">
              <a:lnSpc>
                <a:spcPct val="115000"/>
              </a:lnSpc>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Cognito and S3 integration</a:t>
            </a:r>
            <a:endParaRPr sz="1700">
              <a:solidFill>
                <a:schemeClr val="lt1"/>
              </a:solidFill>
              <a:latin typeface="Lato"/>
              <a:ea typeface="Lato"/>
              <a:cs typeface="Lato"/>
              <a:sym typeface="Lato"/>
            </a:endParaRPr>
          </a:p>
          <a:p>
            <a:pPr marL="457200" lvl="0" indent="-336550" algn="l" rtl="0">
              <a:lnSpc>
                <a:spcPct val="115000"/>
              </a:lnSpc>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API Gateway triggers a Lambda function which completes operations on the database</a:t>
            </a:r>
            <a:endParaRPr sz="1700">
              <a:solidFill>
                <a:schemeClr val="lt1"/>
              </a:solidFill>
              <a:latin typeface="Lato"/>
              <a:ea typeface="Lato"/>
              <a:cs typeface="Lato"/>
              <a:sym typeface="Lato"/>
            </a:endParaRPr>
          </a:p>
          <a:p>
            <a:pPr marL="457200" lvl="0" indent="-336550" algn="l" rtl="0">
              <a:lnSpc>
                <a:spcPct val="115000"/>
              </a:lnSpc>
              <a:spcBef>
                <a:spcPts val="0"/>
              </a:spcBef>
              <a:spcAft>
                <a:spcPts val="0"/>
              </a:spcAft>
              <a:buClr>
                <a:schemeClr val="lt1"/>
              </a:buClr>
              <a:buSzPts val="1700"/>
              <a:buFont typeface="Lato"/>
              <a:buChar char="●"/>
            </a:pPr>
            <a:r>
              <a:rPr lang="en-GB" sz="1700">
                <a:solidFill>
                  <a:schemeClr val="lt1"/>
                </a:solidFill>
                <a:latin typeface="Lato"/>
                <a:ea typeface="Lato"/>
                <a:cs typeface="Lato"/>
                <a:sym typeface="Lato"/>
              </a:rPr>
              <a:t>ECS cluster running microservices</a:t>
            </a:r>
            <a:endParaRPr sz="1700">
              <a:solidFill>
                <a:schemeClr val="lt1"/>
              </a:solidFill>
              <a:latin typeface="Lato"/>
              <a:ea typeface="Lato"/>
              <a:cs typeface="Lato"/>
              <a:sym typeface="Lato"/>
            </a:endParaRPr>
          </a:p>
        </p:txBody>
      </p:sp>
      <p:pic>
        <p:nvPicPr>
          <p:cNvPr id="281" name="Google Shape;281;p26"/>
          <p:cNvPicPr preferRelativeResize="0"/>
          <p:nvPr/>
        </p:nvPicPr>
        <p:blipFill rotWithShape="1">
          <a:blip r:embed="rId3">
            <a:alphaModFix/>
          </a:blip>
          <a:srcRect l="4327" r="23187" b="8206"/>
          <a:stretch/>
        </p:blipFill>
        <p:spPr>
          <a:xfrm>
            <a:off x="4660250" y="167025"/>
            <a:ext cx="4244024" cy="4152665"/>
          </a:xfrm>
          <a:prstGeom prst="rect">
            <a:avLst/>
          </a:prstGeom>
          <a:noFill/>
          <a:ln>
            <a:noFill/>
          </a:ln>
        </p:spPr>
      </p:pic>
      <p:sp>
        <p:nvSpPr>
          <p:cNvPr id="282" name="Google Shape;28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2781</Words>
  <Application>Microsoft Macintosh PowerPoint</Application>
  <PresentationFormat>On-screen Show (16:9)</PresentationFormat>
  <Paragraphs>280</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Courier New</vt:lpstr>
      <vt:lpstr>Lato</vt:lpstr>
      <vt:lpstr>Montserrat</vt:lpstr>
      <vt:lpstr>Roboto</vt:lpstr>
      <vt:lpstr>Source Sans Pro</vt:lpstr>
      <vt:lpstr>Focus</vt:lpstr>
      <vt:lpstr>The Volunteer-CRM</vt:lpstr>
      <vt:lpstr>Table of Contents</vt:lpstr>
      <vt:lpstr>About Us</vt:lpstr>
      <vt:lpstr>What is a CRM</vt:lpstr>
      <vt:lpstr>Target audience</vt:lpstr>
      <vt:lpstr>Features of our Application</vt:lpstr>
      <vt:lpstr>Key Challenges</vt:lpstr>
      <vt:lpstr>How we solved those challenges</vt:lpstr>
      <vt:lpstr>PowerPoint Presentation</vt:lpstr>
      <vt:lpstr>Application front end</vt:lpstr>
      <vt:lpstr>Application Flow – User signup &amp; log in</vt:lpstr>
      <vt:lpstr>Application Flow – Create event</vt:lpstr>
      <vt:lpstr>Application Flow – Searching events</vt:lpstr>
      <vt:lpstr>Application Flow – Registering for events</vt:lpstr>
      <vt:lpstr>PowerPoint Presentation</vt:lpstr>
      <vt:lpstr>Data Flow</vt:lpstr>
      <vt:lpstr>AWS API Gateway</vt:lpstr>
      <vt:lpstr>AWS Lambda Function</vt:lpstr>
      <vt:lpstr>Dynamo DB</vt:lpstr>
      <vt:lpstr>PowerPoint Presentation</vt:lpstr>
      <vt:lpstr>Event Data</vt:lpstr>
      <vt:lpstr>PowerPoint Presentation</vt:lpstr>
      <vt:lpstr>Microservices</vt:lpstr>
      <vt:lpstr>PowerPoint Presentation</vt:lpstr>
      <vt:lpstr>PowerPoint Presentation</vt:lpstr>
      <vt:lpstr>Google maps Integration</vt:lpstr>
      <vt:lpstr>Weather Integration</vt:lpstr>
      <vt:lpstr>PayPal Integration</vt:lpstr>
      <vt:lpstr>How to Set Up the App</vt:lpstr>
      <vt:lpstr>How to Set Up the App</vt:lpstr>
      <vt:lpstr>How to Set Up the App</vt:lpstr>
      <vt:lpstr>How to Set Up the App</vt:lpstr>
      <vt:lpstr>How to Set Up the App</vt:lpstr>
      <vt:lpstr>Main takeaways/lessons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Volunteer-CRM</dc:title>
  <cp:lastModifiedBy>Azriel S Bachrach [student]</cp:lastModifiedBy>
  <cp:revision>1</cp:revision>
  <dcterms:modified xsi:type="dcterms:W3CDTF">2021-08-05T00:06:41Z</dcterms:modified>
</cp:coreProperties>
</file>